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20"/>
  </p:notesMasterIdLst>
  <p:sldIdLst>
    <p:sldId id="257" r:id="rId2"/>
    <p:sldId id="267" r:id="rId3"/>
    <p:sldId id="256" r:id="rId4"/>
    <p:sldId id="259" r:id="rId5"/>
    <p:sldId id="277" r:id="rId6"/>
    <p:sldId id="258" r:id="rId7"/>
    <p:sldId id="260" r:id="rId8"/>
    <p:sldId id="261" r:id="rId9"/>
    <p:sldId id="262" r:id="rId10"/>
    <p:sldId id="263" r:id="rId11"/>
    <p:sldId id="265" r:id="rId12"/>
    <p:sldId id="266" r:id="rId13"/>
    <p:sldId id="268" r:id="rId14"/>
    <p:sldId id="270" r:id="rId15"/>
    <p:sldId id="269" r:id="rId16"/>
    <p:sldId id="271"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398" autoAdjust="0"/>
    <p:restoredTop sz="94660"/>
  </p:normalViewPr>
  <p:slideViewPr>
    <p:cSldViewPr>
      <p:cViewPr varScale="1">
        <p:scale>
          <a:sx n="69" d="100"/>
          <a:sy n="69"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C049D5DD-E7B1-4C9F-AA2E-E6DC867ADCA6}" type="datetimeFigureOut">
              <a:rPr lang="ar-SA"/>
              <a:pPr>
                <a:defRPr/>
              </a:pPr>
              <a:t>13/03/1441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EAD63181-70B3-4042-AE61-FC78DAB5FD5A}" type="slidenum">
              <a:rPr lang="ar-SA" altLang="ar-IQ"/>
              <a:pPr/>
              <a:t>‹#›</a:t>
            </a:fld>
            <a:endParaRPr lang="ar-SA" altLang="ar-IQ"/>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صورة الشريحة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253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1A7F34-6798-4AB5-9069-969B3674A68E}" type="slidenum">
              <a:rPr lang="ar-SA" altLang="ar-IQ"/>
              <a:pPr/>
              <a:t>9</a:t>
            </a:fld>
            <a:endParaRPr lang="ar-SA" alt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4476DAD-EEAD-4642-AB39-D439F5CB0E2C}" type="slidenum">
              <a:rPr lang="ar-SA" altLang="ar-IQ"/>
              <a:pPr/>
              <a:t>13</a:t>
            </a:fld>
            <a:endParaRPr lang="ar-SA" alt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30CEDC5-7109-40C8-BE11-0B8B3852C2DC}" type="slidenum">
              <a:rPr lang="ar-SA" altLang="ar-IQ"/>
              <a:pPr/>
              <a:t>16</a:t>
            </a:fld>
            <a:endParaRPr lang="ar-SA" alt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411C8C6-75F9-445B-A460-CF04BD8990EA}" type="slidenum">
              <a:rPr lang="ar-SA" altLang="ar-IQ"/>
              <a:pPr/>
              <a:t>17</a:t>
            </a:fld>
            <a:endParaRPr lang="ar-SA" alt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B4F79687-B27D-4F8D-B95F-AAC77533A00C}"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93DAA3D0-84A0-45B8-BCE3-9AB57DE2DF0A}" type="slidenum">
              <a:rPr lang="ar-SA" altLang="ar-IQ" smtClean="0"/>
              <a:pPr/>
              <a:t>‹#›</a:t>
            </a:fld>
            <a:endParaRPr lang="ar-SA" altLang="ar-IQ"/>
          </a:p>
        </p:txBody>
      </p:sp>
    </p:spTree>
    <p:extLst>
      <p:ext uri="{BB962C8B-B14F-4D97-AF65-F5344CB8AC3E}">
        <p14:creationId xmlns:p14="http://schemas.microsoft.com/office/powerpoint/2010/main" val="304354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1"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B33735F8-A1AD-461C-BCC1-86412CFC3C8E}"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val="413533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101075"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D3E3442C-3DCC-4288-90C2-5A52A60A21DD}"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019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09599" y="1931988"/>
            <a:ext cx="6347715"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A418BBF2-0AB4-4E5F-B885-CBA25544C7B7}"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val="2755649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FC42DD90-DE49-49A6-93B1-F75611EA2DA1}"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171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15849" y="609600"/>
            <a:ext cx="6341465"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1CD8D660-9D6B-4702-A3DB-6E1A5DFE1B58}"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val="703057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B3D390BD-19D5-4495-ABC5-987B0D35FD88}"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C34EE1A1-AC7E-4CB2-BBC8-2C343F519979}" type="slidenum">
              <a:rPr lang="ar-SA" altLang="ar-IQ" smtClean="0"/>
              <a:pPr/>
              <a:t>‹#›</a:t>
            </a:fld>
            <a:endParaRPr lang="ar-SA" altLang="ar-IQ"/>
          </a:p>
        </p:txBody>
      </p:sp>
    </p:spTree>
    <p:extLst>
      <p:ext uri="{BB962C8B-B14F-4D97-AF65-F5344CB8AC3E}">
        <p14:creationId xmlns:p14="http://schemas.microsoft.com/office/powerpoint/2010/main" val="3936194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2"/>
            <a:ext cx="978812"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09600" y="609602"/>
            <a:ext cx="5195026" cy="525145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D6BEC5D5-6BF5-487E-8231-3C2865729462}"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D9647033-EDE7-4738-9601-9354F37FF965}" type="slidenum">
              <a:rPr lang="ar-SA" altLang="ar-IQ" smtClean="0"/>
              <a:pPr/>
              <a:t>‹#›</a:t>
            </a:fld>
            <a:endParaRPr lang="ar-SA" altLang="ar-IQ"/>
          </a:p>
        </p:txBody>
      </p:sp>
    </p:spTree>
    <p:extLst>
      <p:ext uri="{BB962C8B-B14F-4D97-AF65-F5344CB8AC3E}">
        <p14:creationId xmlns:p14="http://schemas.microsoft.com/office/powerpoint/2010/main" val="97393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D44F390D-42CB-4A96-A5D2-4FD67D90A639}"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271E017F-149C-4DD6-916C-E3D9FC8C1AE2}" type="slidenum">
              <a:rPr lang="ar-SA" altLang="ar-IQ" smtClean="0"/>
              <a:pPr/>
              <a:t>‹#›</a:t>
            </a:fld>
            <a:endParaRPr lang="ar-SA" altLang="ar-IQ"/>
          </a:p>
        </p:txBody>
      </p:sp>
    </p:spTree>
    <p:extLst>
      <p:ext uri="{BB962C8B-B14F-4D97-AF65-F5344CB8AC3E}">
        <p14:creationId xmlns:p14="http://schemas.microsoft.com/office/powerpoint/2010/main" val="377755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599" y="2700870"/>
            <a:ext cx="6347715"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33E408D3-CD63-428D-9771-80DC301719EC}" type="uaqdatetime1">
              <a:rPr lang="ar-SA" smtClean="0"/>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5E114C8D-11B1-49E6-A363-BD70BD9E35E7}" type="slidenum">
              <a:rPr lang="ar-SA" altLang="ar-IQ" smtClean="0"/>
              <a:pPr/>
              <a:t>‹#›</a:t>
            </a:fld>
            <a:endParaRPr lang="ar-SA" altLang="ar-IQ"/>
          </a:p>
        </p:txBody>
      </p:sp>
    </p:spTree>
    <p:extLst>
      <p:ext uri="{BB962C8B-B14F-4D97-AF65-F5344CB8AC3E}">
        <p14:creationId xmlns:p14="http://schemas.microsoft.com/office/powerpoint/2010/main" val="28281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1320800"/>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09601"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pPr>
              <a:defRPr/>
            </a:pPr>
            <a:fld id="{4053254F-1D0E-4F06-BBB3-096C2ECDF8E7}" type="uaqdatetime1">
              <a:rPr lang="ar-SA" smtClean="0"/>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6CFD0EF2-85DB-4FF3-93F0-45428A15A6F0}" type="slidenum">
              <a:rPr lang="ar-SA" altLang="ar-IQ" smtClean="0"/>
              <a:pPr/>
              <a:t>‹#›</a:t>
            </a:fld>
            <a:endParaRPr lang="ar-SA" altLang="ar-IQ"/>
          </a:p>
        </p:txBody>
      </p:sp>
    </p:spTree>
    <p:extLst>
      <p:ext uri="{BB962C8B-B14F-4D97-AF65-F5344CB8AC3E}">
        <p14:creationId xmlns:p14="http://schemas.microsoft.com/office/powerpoint/2010/main" val="186662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3" cy="13208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09599" y="2737248"/>
            <a:ext cx="3090672"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3866640" y="2737248"/>
            <a:ext cx="3090672"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pPr>
              <a:defRPr/>
            </a:pPr>
            <a:fld id="{AE7E2705-E477-409D-B9B9-B0F2B8208BB8}" type="uaqdatetime1">
              <a:rPr lang="ar-SA" smtClean="0"/>
              <a:t>13/03/1441</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fld id="{AB3C5C81-C77A-4C18-94C1-22D539CC0306}" type="slidenum">
              <a:rPr lang="ar-SA" altLang="ar-IQ" smtClean="0"/>
              <a:pPr/>
              <a:t>‹#›</a:t>
            </a:fld>
            <a:endParaRPr lang="ar-SA" altLang="ar-IQ"/>
          </a:p>
        </p:txBody>
      </p:sp>
    </p:spTree>
    <p:extLst>
      <p:ext uri="{BB962C8B-B14F-4D97-AF65-F5344CB8AC3E}">
        <p14:creationId xmlns:p14="http://schemas.microsoft.com/office/powerpoint/2010/main" val="303706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pPr>
              <a:defRPr/>
            </a:pPr>
            <a:fld id="{8AA84083-FEBA-499B-AE69-ADBAA8C86C1F}" type="uaqdatetime1">
              <a:rPr lang="ar-SA" smtClean="0"/>
              <a:t>13/03/1441</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fld id="{7E3CDC11-3B2F-49C5-A512-B03AEA753E41}" type="slidenum">
              <a:rPr lang="ar-SA" altLang="ar-IQ" smtClean="0"/>
              <a:pPr/>
              <a:t>‹#›</a:t>
            </a:fld>
            <a:endParaRPr lang="ar-SA" altLang="ar-IQ"/>
          </a:p>
        </p:txBody>
      </p:sp>
    </p:spTree>
    <p:extLst>
      <p:ext uri="{BB962C8B-B14F-4D97-AF65-F5344CB8AC3E}">
        <p14:creationId xmlns:p14="http://schemas.microsoft.com/office/powerpoint/2010/main" val="221905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شكل بيضاوي 4"/>
          <p:cNvSpPr/>
          <p:nvPr userDrawn="1"/>
        </p:nvSpPr>
        <p:spPr>
          <a:xfrm>
            <a:off x="8280413" y="6110799"/>
            <a:ext cx="576064" cy="591378"/>
          </a:xfrm>
          <a:prstGeom prst="ellipse">
            <a:avLst/>
          </a:prstGeom>
          <a:solidFill>
            <a:srgbClr val="FFFF00"/>
          </a:solidFill>
          <a:effectLst>
            <a:glow rad="101600">
              <a:srgbClr val="FF0000">
                <a:alpha val="6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IQ" sz="1800"/>
          </a:p>
        </p:txBody>
      </p:sp>
      <p:sp>
        <p:nvSpPr>
          <p:cNvPr id="2" name="Date Placeholder 1"/>
          <p:cNvSpPr>
            <a:spLocks noGrp="1"/>
          </p:cNvSpPr>
          <p:nvPr>
            <p:ph type="dt" sz="half" idx="10"/>
          </p:nvPr>
        </p:nvSpPr>
        <p:spPr/>
        <p:txBody>
          <a:bodyPr/>
          <a:lstStyle/>
          <a:p>
            <a:pPr>
              <a:defRPr/>
            </a:pPr>
            <a:fld id="{B4571023-146F-416F-B62F-7AEE9F827620}" type="uaqdatetime1">
              <a:rPr lang="ar-SA" smtClean="0"/>
              <a:t>13/03/1441</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a:xfrm>
            <a:off x="8100393" y="6129368"/>
            <a:ext cx="936104" cy="634075"/>
          </a:xfrm>
        </p:spPr>
        <p:txBody>
          <a:bodyPr/>
          <a:lstStyle>
            <a:lvl1pPr algn="ctr">
              <a:defRPr sz="2000" b="1">
                <a:solidFill>
                  <a:schemeClr val="tx1"/>
                </a:solidFill>
                <a:cs typeface="AF_Taif Normal" pitchFamily="2" charset="-78"/>
              </a:defRPr>
            </a:lvl1pPr>
          </a:lstStyle>
          <a:p>
            <a:fld id="{F3720B85-DE1D-4E0B-B3F2-CE8A25873C0B}" type="slidenum">
              <a:rPr lang="ar-SA" altLang="ar-IQ" smtClean="0"/>
              <a:pPr/>
              <a:t>‹#›</a:t>
            </a:fld>
            <a:endParaRPr lang="ar-SA" altLang="ar-IQ" sz="2800" dirty="0"/>
          </a:p>
        </p:txBody>
      </p:sp>
    </p:spTree>
    <p:extLst>
      <p:ext uri="{BB962C8B-B14F-4D97-AF65-F5344CB8AC3E}">
        <p14:creationId xmlns:p14="http://schemas.microsoft.com/office/powerpoint/2010/main" val="9388522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0" y="1498604"/>
            <a:ext cx="2790182"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71276" y="514927"/>
            <a:ext cx="3386037" cy="552643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09600"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defRPr/>
            </a:pPr>
            <a:fld id="{C0DB2669-9446-40F6-8FC0-9956FEB2B8AD}" type="uaqdatetime1">
              <a:rPr lang="ar-SA" smtClean="0"/>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067F9C47-CE69-4E0B-9C3B-811017D0AF5F}" type="slidenum">
              <a:rPr lang="ar-SA" altLang="ar-IQ" smtClean="0"/>
              <a:pPr/>
              <a:t>‹#›</a:t>
            </a:fld>
            <a:endParaRPr lang="ar-SA" altLang="ar-IQ"/>
          </a:p>
        </p:txBody>
      </p:sp>
    </p:spTree>
    <p:extLst>
      <p:ext uri="{BB962C8B-B14F-4D97-AF65-F5344CB8AC3E}">
        <p14:creationId xmlns:p14="http://schemas.microsoft.com/office/powerpoint/2010/main" val="209955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6347714"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09600"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defRPr/>
            </a:pPr>
            <a:fld id="{49836DAD-EA64-4601-8AF5-89BF6CAA6C41}" type="uaqdatetime1">
              <a:rPr lang="ar-SA" smtClean="0"/>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val="241776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2160590"/>
            <a:ext cx="6347714" cy="3880773"/>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CF30420-FE0C-4426-A72F-4CDEE7F2517D}" type="uaqdatetime1">
              <a:rPr lang="ar-SA" smtClean="0"/>
              <a:t>13/03/1441</a:t>
            </a:fld>
            <a:endParaRPr lang="ar-SA"/>
          </a:p>
        </p:txBody>
      </p:sp>
      <p:sp>
        <p:nvSpPr>
          <p:cNvPr id="5" name="Footer Placeholder 4"/>
          <p:cNvSpPr>
            <a:spLocks noGrp="1"/>
          </p:cNvSpPr>
          <p:nvPr>
            <p:ph type="ftr" sz="quarter" idx="3"/>
          </p:nvPr>
        </p:nvSpPr>
        <p:spPr>
          <a:xfrm>
            <a:off x="609599" y="604136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ar-SA"/>
          </a:p>
        </p:txBody>
      </p:sp>
      <p:sp>
        <p:nvSpPr>
          <p:cNvPr id="6" name="Slide Number Placeholder 5"/>
          <p:cNvSpPr>
            <a:spLocks noGrp="1"/>
          </p:cNvSpPr>
          <p:nvPr>
            <p:ph type="sldNum" sz="quarter" idx="4"/>
          </p:nvPr>
        </p:nvSpPr>
        <p:spPr>
          <a:xfrm>
            <a:off x="6444677" y="6041365"/>
            <a:ext cx="512638" cy="365125"/>
          </a:xfrm>
          <a:prstGeom prst="rect">
            <a:avLst/>
          </a:prstGeom>
        </p:spPr>
        <p:txBody>
          <a:bodyPr vert="horz" lIns="91440" tIns="45720" rIns="91440" bIns="45720" rtlCol="0" anchor="ctr"/>
          <a:lstStyle>
            <a:lvl1pPr algn="r">
              <a:defRPr sz="900">
                <a:solidFill>
                  <a:schemeClr val="accent1"/>
                </a:solidFill>
              </a:defRPr>
            </a:lvl1p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val="12302073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79925" y="2967040"/>
            <a:ext cx="184150" cy="923925"/>
          </a:xfrm>
          <a:prstGeom prst="rect">
            <a:avLst/>
          </a:prstGeom>
          <a:noFill/>
        </p:spPr>
        <p:txBody>
          <a:bodyPr wrap="none">
            <a:spAutoFit/>
          </a:bodyPr>
          <a:lstStyle/>
          <a:p>
            <a:pPr algn="ctr">
              <a:defRPr/>
            </a:pP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0" name="Group 9"/>
          <p:cNvGrpSpPr/>
          <p:nvPr/>
        </p:nvGrpSpPr>
        <p:grpSpPr>
          <a:xfrm>
            <a:off x="1095435" y="1399262"/>
            <a:ext cx="6768977" cy="1384995"/>
            <a:chOff x="936727" y="4128441"/>
            <a:chExt cx="4516257" cy="2846184"/>
          </a:xfrm>
          <a:effectLst>
            <a:outerShdw blurRad="152400" dist="317500" dir="5400000" sx="90000" sy="-19000" rotWithShape="0">
              <a:prstClr val="black">
                <a:alpha val="15000"/>
              </a:prstClr>
            </a:outerShdw>
          </a:effectLst>
        </p:grpSpPr>
        <p:sp>
          <p:nvSpPr>
            <p:cNvPr id="11" name="Rounded Rectangle 10"/>
            <p:cNvSpPr/>
            <p:nvPr/>
          </p:nvSpPr>
          <p:spPr>
            <a:xfrm>
              <a:off x="936727" y="4137594"/>
              <a:ext cx="4516257" cy="25232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prstClr val="white"/>
                </a:solidFill>
              </a:endParaRPr>
            </a:p>
          </p:txBody>
        </p:sp>
        <p:sp>
          <p:nvSpPr>
            <p:cNvPr id="12" name="TextBox 11"/>
            <p:cNvSpPr txBox="1"/>
            <p:nvPr/>
          </p:nvSpPr>
          <p:spPr>
            <a:xfrm>
              <a:off x="1118563" y="4128441"/>
              <a:ext cx="4320480" cy="2846184"/>
            </a:xfrm>
            <a:prstGeom prst="rect">
              <a:avLst/>
            </a:prstGeom>
            <a:noFill/>
            <a:ln>
              <a:solidFill>
                <a:srgbClr val="FFC000"/>
              </a:solidFill>
            </a:ln>
            <a:effectLst>
              <a:glow rad="101600">
                <a:schemeClr val="accent2">
                  <a:satMod val="175000"/>
                  <a:alpha val="40000"/>
                </a:schemeClr>
              </a:glow>
            </a:effectLst>
            <a:scene3d>
              <a:camera prst="orthographicFront"/>
              <a:lightRig rig="threePt" dir="t"/>
            </a:scene3d>
            <a:sp3d>
              <a:bevelT prst="relaxedInset"/>
            </a:sp3d>
          </p:spPr>
          <p:txBody>
            <a:bodyPr rtlCol="1">
              <a:spAutoFit/>
            </a:bodyPr>
            <a:lstStyle/>
            <a:p>
              <a:pPr algn="ctr">
                <a:defRPr/>
              </a:pPr>
              <a:r>
                <a:rPr lang="ar-SA"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 منهج بحث وتحقيق النصوص </a:t>
              </a:r>
            </a:p>
            <a:p>
              <a:pPr algn="ctr">
                <a:defRPr/>
              </a:pPr>
              <a:endParaRPr lang="ar-EG" sz="2000" b="1" dirty="0">
                <a:solidFill>
                  <a:srgbClr val="0070C0"/>
                </a:solidFill>
                <a:latin typeface="Simplified Arabic" pitchFamily="18" charset="-78"/>
                <a:cs typeface="PT Bold Heading" pitchFamily="2" charset="-78"/>
              </a:endParaRPr>
            </a:p>
            <a:p>
              <a:pPr algn="ctr">
                <a:defRPr/>
              </a:pPr>
              <a:endParaRPr lang="ar-SA" sz="2000" dirty="0">
                <a:solidFill>
                  <a:srgbClr val="0070C0"/>
                </a:solidFill>
                <a:latin typeface="Calibri"/>
                <a:cs typeface="Arial"/>
              </a:endParaRPr>
            </a:p>
          </p:txBody>
        </p:sp>
      </p:grpSp>
      <p:sp>
        <p:nvSpPr>
          <p:cNvPr id="13" name="Rounded Rectangle 15"/>
          <p:cNvSpPr/>
          <p:nvPr/>
        </p:nvSpPr>
        <p:spPr>
          <a:xfrm>
            <a:off x="380206" y="2892968"/>
            <a:ext cx="7864202" cy="3488360"/>
          </a:xfrm>
          <a:prstGeom prst="roundRect">
            <a:avLst/>
          </a:prstGeom>
          <a:ln/>
        </p:spPr>
        <p:style>
          <a:lnRef idx="0">
            <a:schemeClr val="accent3"/>
          </a:lnRef>
          <a:fillRef idx="3">
            <a:schemeClr val="accent3"/>
          </a:fillRef>
          <a:effectRef idx="3">
            <a:schemeClr val="accent3"/>
          </a:effectRef>
          <a:fontRef idx="minor">
            <a:schemeClr val="lt1"/>
          </a:fontRef>
        </p:style>
        <p:txBody>
          <a:bodyPr rtlCol="1" anchor="ctr"/>
          <a:lstStyle/>
          <a:p>
            <a:pPr algn="ctr">
              <a:defRPr/>
            </a:pPr>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اعداد الطلبة</a:t>
            </a:r>
            <a:endParaRPr lang="ar-SA"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a:p>
            <a:pPr algn="ctr">
              <a:defRPr/>
            </a:pPr>
            <a:r>
              <a:rPr lang="ar-SA"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1. جاسم </a:t>
            </a:r>
            <a:r>
              <a:rPr lang="ar-SA"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نعمان </a:t>
            </a:r>
            <a:r>
              <a:rPr lang="ar-SA"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محمود   2.حسين دحام عزيز</a:t>
            </a:r>
            <a:endPar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a:p>
            <a:pPr algn="ctr" rtl="1">
              <a:defRPr/>
            </a:pPr>
            <a:r>
              <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 3.رقيه عيس جواد</a:t>
            </a:r>
          </a:p>
          <a:p>
            <a:pPr algn="ctr" rtl="1">
              <a:defRPr/>
            </a:pPr>
            <a:r>
              <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إشراف </a:t>
            </a:r>
          </a:p>
          <a:p>
            <a:pPr algn="ctr" rtl="1">
              <a:defRPr/>
            </a:pPr>
            <a:r>
              <a:rPr lang="ar-EG" sz="32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أ.م.د.لؤي</a:t>
            </a:r>
            <a:r>
              <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 </a:t>
            </a:r>
            <a:r>
              <a:rPr lang="ar-EG" sz="32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صيهود</a:t>
            </a:r>
            <a:r>
              <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 فواز التميمي</a:t>
            </a:r>
          </a:p>
          <a:p>
            <a:pPr algn="r" rtl="1">
              <a:defRPr/>
            </a:pPr>
            <a:r>
              <a:rPr lang="ar-EG"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1940هـ                                             201م</a:t>
            </a:r>
            <a:endParaRPr lang="ar-SA"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p:txBody>
      </p:sp>
      <p:sp>
        <p:nvSpPr>
          <p:cNvPr id="3" name="مستطيل مستدير الزوايا 2"/>
          <p:cNvSpPr/>
          <p:nvPr/>
        </p:nvSpPr>
        <p:spPr>
          <a:xfrm>
            <a:off x="251520" y="110259"/>
            <a:ext cx="2664296" cy="1086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جامعة ديالى كلية التربية للعلوم الانسانية</a:t>
            </a:r>
            <a:endParaRPr lang="ar-IQ" dirty="0"/>
          </a:p>
        </p:txBody>
      </p:sp>
      <p:sp>
        <p:nvSpPr>
          <p:cNvPr id="14" name="مستطيل مستدير الزوايا 13"/>
          <p:cNvSpPr/>
          <p:nvPr/>
        </p:nvSpPr>
        <p:spPr>
          <a:xfrm>
            <a:off x="6444208" y="-12029"/>
            <a:ext cx="2699792" cy="1208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وزارة التعليم العالي والبحث العلمي</a:t>
            </a:r>
            <a:endParaRPr lang="ar-IQ"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8129" y="85138"/>
            <a:ext cx="1243591" cy="1205411"/>
          </a:xfrm>
          <a:prstGeom prst="rect">
            <a:avLst/>
          </a:prstGeom>
        </p:spPr>
      </p:pic>
      <p:sp>
        <p:nvSpPr>
          <p:cNvPr id="9" name="عنصر نائب لرقم الشريحة 8"/>
          <p:cNvSpPr>
            <a:spLocks noGrp="1"/>
          </p:cNvSpPr>
          <p:nvPr>
            <p:ph type="sldNum" sz="quarter" idx="12"/>
          </p:nvPr>
        </p:nvSpPr>
        <p:spPr/>
        <p:txBody>
          <a:bodyPr/>
          <a:lstStyle/>
          <a:p>
            <a:fld id="{F3720B85-DE1D-4E0B-B3F2-CE8A25873C0B}" type="slidenum">
              <a:rPr lang="ar-SA" altLang="ar-IQ" smtClean="0"/>
              <a:pPr/>
              <a:t>1</a:t>
            </a:fld>
            <a:endParaRPr lang="ar-SA" altLang="ar-IQ"/>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0" y="500063"/>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50000"/>
              </a:lnSpc>
            </a:pPr>
            <a:endParaRPr lang="ar-QA" altLang="ar-IQ" sz="3200" b="1" dirty="0">
              <a:latin typeface="Simplified Arabic" panose="02020603050405020304" pitchFamily="18" charset="-78"/>
              <a:ea typeface="Times New Roman" panose="02020603050405020304" pitchFamily="18" charset="0"/>
              <a:cs typeface="Simplified Arabic" panose="02020603050405020304" pitchFamily="18" charset="-78"/>
            </a:endParaRPr>
          </a:p>
          <a:p>
            <a:pPr algn="ctr">
              <a:lnSpc>
                <a:spcPct val="150000"/>
              </a:lnSpc>
            </a:pPr>
            <a:endParaRPr lang="ar-QA" altLang="ar-IQ"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3" name="مستطيل 2"/>
          <p:cNvSpPr/>
          <p:nvPr/>
        </p:nvSpPr>
        <p:spPr>
          <a:xfrm>
            <a:off x="179512" y="702751"/>
            <a:ext cx="8784976" cy="6863417"/>
          </a:xfrm>
          <a:prstGeom prst="rect">
            <a:avLst/>
          </a:prstGeom>
        </p:spPr>
        <p:txBody>
          <a:bodyPr wrap="square">
            <a:spAutoFit/>
          </a:bodyPr>
          <a:lstStyle/>
          <a:p>
            <a:pPr algn="just" rtl="1"/>
            <a:r>
              <a:rPr lang="ar-IQ" sz="2000" b="1" dirty="0">
                <a:latin typeface="Times New Roman" panose="02020603050405020304" pitchFamily="18" charset="0"/>
                <a:cs typeface="Times New Roman" panose="02020603050405020304" pitchFamily="18" charset="0"/>
              </a:rPr>
              <a:t>الشمولية واليقين:</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الشمولية: وهي المعرفة العلمية معرفه شامله بمعنى انها تسري على جميع امثله الظاهرة التي يبحثها العلم ولا شأن لها بالظواهر في صورتها الفردية وحتى ولو كانت هذه المعرفة تبدأ من التجربة اليومية المألوفة</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مثل سقوط جسم ثقيل على الارض فأنها لا تكفي بتقرير هذه الواقعة على النحو الذي نشاهدها عليه وانما تعرضها من خلال مفاهيم ذات طابع اعم مثل فكره الجاذبية والكتلة والزمن....الخ</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-بحيث لا تعود القضية العلمية تتحدث عن سقوط هذا الجسم بالذات او متى عن مجموعه الاجسام المماثلة له بل عن سقوط الجسم عامه او قانون شامل</a:t>
            </a:r>
          </a:p>
          <a:p>
            <a:pPr algn="just" rtl="1"/>
            <a:r>
              <a:rPr lang="ar-IQ" sz="2000" b="1" dirty="0">
                <a:latin typeface="Times New Roman" panose="02020603050405020304" pitchFamily="18" charset="0"/>
                <a:cs typeface="Times New Roman" panose="02020603050405020304" pitchFamily="18" charset="0"/>
              </a:rPr>
              <a:t> </a:t>
            </a:r>
          </a:p>
          <a:p>
            <a:pPr algn="just" rtl="1"/>
            <a:r>
              <a:rPr lang="ar-IQ" sz="2000" b="1" dirty="0">
                <a:latin typeface="Times New Roman" panose="02020603050405020304" pitchFamily="18" charset="0"/>
                <a:cs typeface="Times New Roman" panose="02020603050405020304" pitchFamily="18" charset="0"/>
              </a:rPr>
              <a:t>على ان الشمولية العلم لا تسري على الظواهر التي يبحثها فحسب بل على العقول التي تتلقى العلم أيضا. فالحقيقة تفرض نفسها على جميع بمجرد ظهورها ولا يعود فيها مجال للخلاف بين فرد واخر. أي ان العلم شامل بمعنى ان قضاياه تنطبق على جميع الظواهر التي فتحتها بمعنى ان هذه القضية تصدق في نظر اي عقل يلم بها.</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وخلاصه القول هنا ان العلم لا يمكن ان يتركز على هذا النوع من اليقين الذاتي او النفسي الذي يختلف من فرد الى اخر والذي تتحكم فيه الظروف والمصالح والعوامل الذاتية.</a:t>
            </a: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10</a:t>
            </a:fld>
            <a:endParaRPr lang="ar-SA" alt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476674"/>
            <a:ext cx="8280920" cy="6032421"/>
          </a:xfrm>
          <a:prstGeom prst="rect">
            <a:avLst/>
          </a:prstGeom>
        </p:spPr>
        <p:txBody>
          <a:bodyPr wrap="square">
            <a:spAutoFit/>
          </a:bodyPr>
          <a:lstStyle/>
          <a:p>
            <a:pPr algn="just" rtl="1"/>
            <a:r>
              <a:rPr lang="ar-IQ" sz="2000" b="1" dirty="0">
                <a:latin typeface="Times New Roman" panose="02020603050405020304" pitchFamily="18" charset="0"/>
                <a:cs typeface="Times New Roman" panose="02020603050405020304" pitchFamily="18" charset="0"/>
              </a:rPr>
              <a:t>*</a:t>
            </a:r>
            <a:r>
              <a:rPr lang="ar-IQ" sz="2800" b="1" dirty="0">
                <a:solidFill>
                  <a:schemeClr val="bg1"/>
                </a:solidFill>
                <a:latin typeface="Times New Roman" panose="02020603050405020304" pitchFamily="18" charset="0"/>
                <a:cs typeface="Times New Roman" panose="02020603050405020304" pitchFamily="18" charset="0"/>
              </a:rPr>
              <a:t>اليقين</a:t>
            </a:r>
            <a:r>
              <a:rPr lang="ar-IQ" sz="2800" b="1" dirty="0">
                <a:solidFill>
                  <a:srgbClr val="FF0000"/>
                </a:solidFill>
                <a:latin typeface="Times New Roman" panose="02020603050405020304" pitchFamily="18" charset="0"/>
                <a:cs typeface="Times New Roman" panose="02020603050405020304" pitchFamily="18" charset="0"/>
              </a:rPr>
              <a:t> </a:t>
            </a:r>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ان اليقين في العلم مرتبط ارتباطا وثيقا بطابع الشمول الذي تتسم به القضايا العلمية إذا ان كل عاقل لابد ان يكون على يقين من تلك الحقيقة التي تفرض نفسها على عليه بادله وبراهين لا يمكن تنفيذها على ان كلمه اليقين ذاتها بقدر ما تبدو واضحة للوهلة الاولى يمكن ان تستخدم في الواقع بمعين متضادين ينبغي ان نميز بينهما بوضوح حتى يتبين لنا طبيعة اليقين العلمي </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أ‌.	اليقين الذاتي: وهو الشعور الداخلي لدى الفرد بانه متأكد من شيء ما وهذا النوع من اليقين كثير ما يكون مضللا اذ ان شعورنا الداخلي قد لا يكون مبنيا على اي اساس سوى ميولنا واتجاهات الذاتية ونلاحظ في تجربتنا العادية ان أكثر الناس (يقيننا)هم عادة اكثرهم جهلا وحدود الثقافة (موقن) بصحه الخبر الذي يقرأه في الجريدة وبصحه الاشاعات التي يسمعها من صديقه وبصحه الخرافة التي كانت تردد له طفولته هو لا يقبل المناقشة في هذه الموضوعات لأنها في نظره واضحة يقينيه </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وكلما ازداد نصيب المرء من العلم تضاؤل مجال الامور التي يتحدث بها (عين اليقين) وازداد استخدامه لألفاظ مثل (من المحتمل) ومن المرجح اغلب الظن الخ. بل اننا نجد بعض العلماء يصرفون في استخدام هذه التعبيرات الاخير في كتاباتهم الى حد ا اننا لا نكاد نجد معه تعبير جازما او يقينا واحدا في كل ما يكتبون اذ ممارستهم الطويلة للعمل العلمي وادراكهم ان الحقائق العلمية في تغير مستمر وانما كان بالأمس عمر مؤكدا قد أصبح امرا مشكوكا فيه وقد أصبح غدا امرا باطلا كل ذلك يدفعهم الى الحذر من استخدام اللغة القاطعة التي تعبر عن يقين نهائي</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11</a:t>
            </a:fld>
            <a:endParaRPr lang="ar-SA" altLang="ar-IQ"/>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anim calcmode="lin" valueType="num">
                                      <p:cBhvr>
                                        <p:cTn id="2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16634"/>
            <a:ext cx="8640960" cy="7786747"/>
          </a:xfrm>
          <a:prstGeom prst="rect">
            <a:avLst/>
          </a:prstGeom>
        </p:spPr>
        <p:txBody>
          <a:bodyPr wrap="square">
            <a:spAutoFit/>
          </a:bodyPr>
          <a:lstStyle/>
          <a:p>
            <a:pPr algn="just" rtl="1"/>
            <a:r>
              <a:rPr lang="ar-IQ" dirty="0"/>
              <a:t>6</a:t>
            </a:r>
            <a:r>
              <a:rPr lang="ar-IQ" sz="2000" dirty="0"/>
              <a:t>.</a:t>
            </a:r>
            <a:r>
              <a:rPr lang="ar-IQ" sz="2000" b="1" dirty="0">
                <a:latin typeface="Times New Roman" panose="02020603050405020304" pitchFamily="18" charset="0"/>
                <a:cs typeface="Times New Roman" panose="02020603050405020304" pitchFamily="18" charset="0"/>
              </a:rPr>
              <a:t>	الدفة والتجويد</a:t>
            </a:r>
          </a:p>
          <a:p>
            <a:pPr algn="just" rtl="1"/>
            <a:r>
              <a:rPr lang="ar-IQ" sz="2000" b="1" dirty="0">
                <a:latin typeface="Times New Roman" panose="02020603050405020304" pitchFamily="18" charset="0"/>
                <a:cs typeface="Times New Roman" panose="02020603050405020304" pitchFamily="18" charset="0"/>
              </a:rPr>
              <a:t> يستخدم الانسان في احيان كثيره عبارات تتسم بالغموض وتبتعد عن الدقة كان يقول شخص  ( قلبي يحدثني فأنه سيحدث كذا .....) وامثال هذه التعبيرات ليست مرفوضة في الأحاديث اليومية المألوفة بل انها قد تؤدي فيها وظيفة هامه هي ايحاء شيء معين دون تحديد دقيق له اما في العلم فمن غير المقبول ان تترك عباره واحده دون تحديد دقيق او تستخدم قضية يشوبها غموض او الالتباس بل انه حتى في الحالات التي لا يستطيع فيها العلم ان يحزم بشيء ما على نحو قاطع وان ما يظل هذا الشيء احتماليا </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التجريد: هو صفه ملازمه للعلم سواء تم ذلك التجريد عن طريق الرياضة هو الاغلب او عن طريق اي نوع اخر من الرموز او الاشكال في حين يتحدث علم الفلك مثلا عن المدار البيضاوي </a:t>
            </a:r>
          </a:p>
          <a:p>
            <a:pPr algn="just" rtl="1"/>
            <a:r>
              <a:rPr lang="ar-IQ" sz="2000" b="1" dirty="0">
                <a:latin typeface="Times New Roman" panose="02020603050405020304" pitchFamily="18" charset="0"/>
                <a:cs typeface="Times New Roman" panose="02020603050405020304" pitchFamily="18" charset="0"/>
              </a:rPr>
              <a:t>لكوكب معين لا يعني ذلك ان ذا هذا الكوكب يرسم مدار محددا في السماء وانما يعني ذلك الخط الذي نتصور على تتبع حركه الكواكب انه يسير فيه.</a:t>
            </a:r>
          </a:p>
          <a:p>
            <a:pPr algn="just" rtl="1"/>
            <a:r>
              <a:rPr lang="ar-IQ" sz="2000" b="1" dirty="0">
                <a:latin typeface="Times New Roman" panose="02020603050405020304" pitchFamily="18" charset="0"/>
                <a:cs typeface="Times New Roman" panose="02020603050405020304" pitchFamily="18" charset="0"/>
              </a:rPr>
              <a:t> </a:t>
            </a:r>
          </a:p>
          <a:p>
            <a:pPr algn="just" rtl="1"/>
            <a:r>
              <a:rPr lang="ar-IQ" b="1" dirty="0">
                <a:latin typeface="Times New Roman" panose="02020603050405020304" pitchFamily="18" charset="0"/>
                <a:cs typeface="Times New Roman" panose="02020603050405020304" pitchFamily="18" charset="0"/>
              </a:rPr>
              <a:t>ان صفه التجريب هي الصفة التي يبدو انها تباعد بين العلم وبين الحي الملموس وهي تكسب الانسان مزيدا من السيطرة على هذا الواقع وتتيح  له فيها افضل لقوانينه فلعلم المعاصر الذي تبدو كتبه وابحاثه كما لو كانت تعيش متقوقعه في عالمها الخاص المليء بالرموز والمعادلات والاشكال الهندسية هذا العلم هو الذي يتمكن عن طريق هذه الرموز المجردة ذاتها من ان يقدم الينا من كل يوم كشفا واختراعا جديدا</a:t>
            </a:r>
          </a:p>
          <a:p>
            <a:pPr algn="just" rtl="1"/>
            <a:r>
              <a:rPr lang="ar-IQ" b="1" dirty="0">
                <a:latin typeface="Times New Roman" panose="02020603050405020304" pitchFamily="18" charset="0"/>
                <a:cs typeface="Times New Roman" panose="02020603050405020304" pitchFamily="18" charset="0"/>
              </a:rPr>
              <a:t> اما في مجال العلوم الإنسانية فيمكن القول ان النزاع لم يبت فيه بين أنصار التعبير الكيفي والتعبير الكمي عن الظواهر البشرية اذ لاتزال توجد حتى يومنا هذا مدارس تؤكد ان الظاهرة الإنسانية مختلفة من حيث المبدأ عن الظاهرة الطبيعية ومن ثم فان اساليب التعبير عن الثانية لا تصلح للأولى وانما يجب ان نحتفظ للإنسان بمكانته الخاصة ونعترف بطبيعة شديدة التعقيد فلا نفرق في تبسيطها باستخدام لغة الرياضيات.</a:t>
            </a: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12</a:t>
            </a:fld>
            <a:endParaRPr lang="ar-SA" alt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390" y="192088"/>
            <a:ext cx="8569325" cy="1154162"/>
          </a:xfrm>
          <a:prstGeom prst="rect">
            <a:avLst/>
          </a:prstGeom>
        </p:spPr>
        <p:txBody>
          <a:bodyPr>
            <a:spAutoFit/>
          </a:bodyPr>
          <a:lstStyle/>
          <a:p>
            <a:pPr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en-GB" sz="1200" dirty="0">
              <a:ea typeface="Times New Roman"/>
              <a:cs typeface="Arial"/>
            </a:endParaRPr>
          </a:p>
        </p:txBody>
      </p:sp>
      <p:sp>
        <p:nvSpPr>
          <p:cNvPr id="3" name="مستطيل 2"/>
          <p:cNvSpPr/>
          <p:nvPr/>
        </p:nvSpPr>
        <p:spPr>
          <a:xfrm>
            <a:off x="611560" y="-158918"/>
            <a:ext cx="7993137" cy="6463308"/>
          </a:xfrm>
          <a:prstGeom prst="rect">
            <a:avLst/>
          </a:prstGeom>
        </p:spPr>
        <p:txBody>
          <a:bodyPr wrap="square">
            <a:spAutoFit/>
          </a:bodyPr>
          <a:lstStyle/>
          <a:p>
            <a:endParaRPr lang="ar-IQ" dirty="0"/>
          </a:p>
          <a:p>
            <a:pPr algn="ctr" rtl="1"/>
            <a:r>
              <a:rPr lang="ar-IQ" b="1" dirty="0">
                <a:latin typeface="Times New Roman" panose="02020603050405020304" pitchFamily="18" charset="0"/>
                <a:cs typeface="Times New Roman" panose="02020603050405020304" pitchFamily="18" charset="0"/>
              </a:rPr>
              <a:t>عناصر البحث </a:t>
            </a:r>
          </a:p>
          <a:p>
            <a:pPr algn="ctr" rtl="1"/>
            <a:r>
              <a:rPr lang="ar-IQ" b="1" dirty="0">
                <a:latin typeface="Times New Roman" panose="02020603050405020304" pitchFamily="18" charset="0"/>
                <a:cs typeface="Times New Roman" panose="02020603050405020304" pitchFamily="18" charset="0"/>
              </a:rPr>
              <a:t>(البحث – الباحث – اختيار الموضوع- المكتبة)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البحث لغة: في لسان العرب البحث: طلبك الشيء في الشراب والبحث عن تسال عن شيء وتستخب، وبحث عن الخير وبحته يبحثه بحثا.... </a:t>
            </a:r>
          </a:p>
          <a:p>
            <a:pPr algn="just" rtl="1"/>
            <a:r>
              <a:rPr lang="ar-IQ" b="1" dirty="0">
                <a:latin typeface="Times New Roman" panose="02020603050405020304" pitchFamily="18" charset="0"/>
                <a:cs typeface="Times New Roman" panose="02020603050405020304" pitchFamily="18" charset="0"/>
              </a:rPr>
              <a:t>اي ان لفظة بحث من تشمل الاول مادي هو طلب الشيء والتفتيش عنه، والثاني معنوي هو السؤال عن الشيء والعلاقة بينهما واضحة.</a:t>
            </a:r>
          </a:p>
          <a:p>
            <a:pPr algn="just" rtl="1"/>
            <a:r>
              <a:rPr lang="ar-IQ" b="1" dirty="0">
                <a:latin typeface="Times New Roman" panose="02020603050405020304" pitchFamily="18" charset="0"/>
                <a:cs typeface="Times New Roman" panose="02020603050405020304" pitchFamily="18" charset="0"/>
              </a:rPr>
              <a:t> وردت لحظة (البحث) مصطلحات في الكتب القديمة بمعنيين</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الأول: التفتيش عن النصوص والاخبار حيث تقوم المؤلف بدراسة هذه النصوص لفهمها والوصول الى معانيها الحقيقية حيث انها القدرة على التعمق في دراسة النص ومقترنة بالنظر والتأمل عند كثير من المؤلفين</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الثاني: هو المناقشة والجدل وقد دل المصطلح على هذا المعنى منذ الثالث للهجرة.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صفات الباحث:</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ان التأليف كم افهمه القدامى- عمل علمي يتطلب من المتصدي له صفات خاصه تجعله اهلا للقيام به، ومن هذه الصفات:  </a:t>
            </a:r>
          </a:p>
          <a:p>
            <a:pPr algn="just" rtl="1"/>
            <a:r>
              <a:rPr lang="ar-IQ" b="1" dirty="0">
                <a:latin typeface="Times New Roman" panose="02020603050405020304" pitchFamily="18" charset="0"/>
                <a:cs typeface="Times New Roman" panose="02020603050405020304" pitchFamily="18" charset="0"/>
              </a:rPr>
              <a:t>‌أ.	التحصيل في اللغة: يعني ما جاء في لسان العرب لحصل الشيء تجمع وتثبت) وفي الاصطلاح: </a:t>
            </a:r>
            <a:r>
              <a:rPr lang="ar-IQ" b="1" dirty="0" err="1">
                <a:latin typeface="Times New Roman" panose="02020603050405020304" pitchFamily="18" charset="0"/>
                <a:cs typeface="Times New Roman" panose="02020603050405020304" pitchFamily="18" charset="0"/>
              </a:rPr>
              <a:t>هوالقدرة</a:t>
            </a:r>
            <a:r>
              <a:rPr lang="ar-IQ" b="1" dirty="0">
                <a:latin typeface="Times New Roman" panose="02020603050405020304" pitchFamily="18" charset="0"/>
                <a:cs typeface="Times New Roman" panose="02020603050405020304" pitchFamily="18" charset="0"/>
              </a:rPr>
              <a:t> على استيعاب النصوص والتمييز بين صحيحها وزائفها.</a:t>
            </a:r>
          </a:p>
          <a:p>
            <a:pPr algn="just" rtl="1"/>
            <a:endParaRPr lang="ar-IQ" b="1"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13</a:t>
            </a:fld>
            <a:endParaRPr lang="ar-SA" altLang="ar-IQ"/>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 calcmode="lin" valueType="num">
                                      <p:cBhvr additive="base">
                                        <p:cTn id="4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 calcmode="lin" valueType="num">
                                      <p:cBhvr additive="base">
                                        <p:cTn id="4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404666"/>
            <a:ext cx="8712968" cy="6186309"/>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التحصيل هو القدرة على الفهم الصحيح للنصوص والاخبار بعدم التسليم بصحه كل ما يقرا وينقل.</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‌ب.	التحقيق لغة: معناه </a:t>
            </a:r>
          </a:p>
          <a:p>
            <a:pPr algn="just" rtl="1"/>
            <a:r>
              <a:rPr lang="ar-IQ" sz="2000" b="1" dirty="0">
                <a:latin typeface="Times New Roman" panose="02020603050405020304" pitchFamily="18" charset="0"/>
                <a:cs typeface="Times New Roman" panose="02020603050405020304" pitchFamily="18" charset="0"/>
              </a:rPr>
              <a:t>التأكد من صحة الخبر وصدقه.  وقد جاء في لسان العرب: وتحقق عن الخبر اي صح. (وحقق قوله وظنه تحقيقا اي صدق)</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اما في الاصطلاح يعني: اثبات المسالة بالدليل. يقول الجرجاني (التحقيق اثبات المسالة بدليلها)</a:t>
            </a:r>
          </a:p>
          <a:p>
            <a:pPr algn="just" rtl="1"/>
            <a:r>
              <a:rPr lang="ar-IQ" sz="2000" b="1" dirty="0">
                <a:latin typeface="Times New Roman" panose="02020603050405020304" pitchFamily="18" charset="0"/>
                <a:cs typeface="Times New Roman" panose="02020603050405020304" pitchFamily="18" charset="0"/>
              </a:rPr>
              <a:t>ج.  التمييز في اللغة: معناه العدل والفرز بين المتشابهات من النصوص والاخبار التي يدرسها.</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هذا المصطلح تدل على الذكاء والفطنة وقدرة على الفصل بين المتشابهات   فهو يعد صفات الباحث والعلماء.</a:t>
            </a:r>
          </a:p>
          <a:p>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ء. التواضع: اي وجوب اعتراف العالم بعدم معرفته لشيء يجهله ووجوب عدم اجابته عن كل شيء يسال عنه. وهذا ما نراه في قول الجاحظ (من قال لا ادري فقد احرز نصف العلم) وقوله   (و كانوا يجيبوا في كل ما سئلوا عنه)  حيث يتعرف المؤلف بتواضع اذا فاته  من مواد الكتاب.</a:t>
            </a:r>
          </a:p>
          <a:p>
            <a:pPr algn="r" rtl="1"/>
            <a:r>
              <a:rPr lang="ar-IQ" sz="2000" b="1" dirty="0">
                <a:latin typeface="Times New Roman" panose="02020603050405020304" pitchFamily="18" charset="0"/>
                <a:cs typeface="Times New Roman" panose="02020603050405020304" pitchFamily="18" charset="0"/>
              </a:rPr>
              <a:t> </a:t>
            </a:r>
          </a:p>
          <a:p>
            <a:pPr algn="r" rtl="1"/>
            <a:r>
              <a:rPr lang="ar-IQ" sz="2000" b="1" dirty="0">
                <a:latin typeface="Times New Roman" panose="02020603050405020304" pitchFamily="18" charset="0"/>
                <a:cs typeface="Times New Roman" panose="02020603050405020304" pitchFamily="18" charset="0"/>
              </a:rPr>
              <a:t> هـ. التثبيت: جاء في لسان العرب (وتثبت في الامر والراي واستثبت: تأتي فيه ولم يعجل في امره إذا شاور وفحص عنه...)</a:t>
            </a:r>
          </a:p>
          <a:p>
            <a:pPr algn="r" rtl="1"/>
            <a:endParaRPr lang="ar-IQ" dirty="0"/>
          </a:p>
          <a:p>
            <a:endParaRPr lang="ar-IQ" dirty="0"/>
          </a:p>
        </p:txBody>
      </p:sp>
      <p:sp>
        <p:nvSpPr>
          <p:cNvPr id="3" name="عنصر نائب لرقم الشريحة 2"/>
          <p:cNvSpPr>
            <a:spLocks noGrp="1"/>
          </p:cNvSpPr>
          <p:nvPr>
            <p:ph type="sldNum" sz="quarter" idx="12"/>
          </p:nvPr>
        </p:nvSpPr>
        <p:spPr/>
        <p:txBody>
          <a:bodyPr/>
          <a:lstStyle/>
          <a:p>
            <a:fld id="{F3720B85-DE1D-4E0B-B3F2-CE8A25873C0B}" type="slidenum">
              <a:rPr lang="ar-SA" altLang="ar-IQ" smtClean="0"/>
              <a:pPr/>
              <a:t>14</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circle(in)">
                                      <p:cBhvr>
                                        <p:cTn id="21" dur="2000"/>
                                        <p:tgtEl>
                                          <p:spTgt spid="4">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circle(in)">
                                      <p:cBhvr>
                                        <p:cTn id="24" dur="20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barn(inVertical)">
                                      <p:cBhvr>
                                        <p:cTn id="34" dur="500"/>
                                        <p:tgtEl>
                                          <p:spTgt spid="4">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Effect transition="in" filter="wipe(down)">
                                      <p:cBhvr>
                                        <p:cTn id="39"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1000" y="260352"/>
            <a:ext cx="8496300" cy="477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en-GB" altLang="ar-IQ" sz="1400">
              <a:cs typeface="Times New Roman" panose="02020603050405020304" pitchFamily="18" charset="0"/>
            </a:endParaRPr>
          </a:p>
        </p:txBody>
      </p:sp>
      <p:sp>
        <p:nvSpPr>
          <p:cNvPr id="15364" name="Rectangle 5"/>
          <p:cNvSpPr>
            <a:spLocks noChangeArrowheads="1"/>
          </p:cNvSpPr>
          <p:nvPr/>
        </p:nvSpPr>
        <p:spPr bwMode="auto">
          <a:xfrm>
            <a:off x="467546" y="100013"/>
            <a:ext cx="7955731" cy="833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rtl="1">
              <a:lnSpc>
                <a:spcPct val="115000"/>
              </a:lnSpc>
            </a:pPr>
            <a:r>
              <a:rPr lang="ar-IQ" altLang="ar-IQ" sz="2000" b="1" dirty="0">
                <a:latin typeface="Times New Roman" panose="02020603050405020304" pitchFamily="18" charset="0"/>
                <a:cs typeface="Times New Roman" panose="02020603050405020304" pitchFamily="18" charset="0"/>
              </a:rPr>
              <a:t>واصطلاحا: هو وجوب تأني العالم وعدم عجلته في ابتداء رأي معين الا بعد التأكد من صحته.</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و. البعد عن الهوى والعصبية: يرى الجاحظ ان التعصب ستارا يحجب الحقيقة ويقف حائلا دون التمييز بين الحق والباطل وللمؤلفين كثير من النصوص التي تدل على أثر التعصب في صاحبه. ولا هذا نرى قدمت الكثير من الكتب يعلن المؤلف ابتعاده عن التعصب فيما يؤلفه.</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 ز. الاجتهاد والبعد عن التقليد: الاجتهاد لغة بذل الوسع والمجهود اصطلاحا استفراغ القضية لتحصيل ضن بحكم شرعي او هو رد القضية التي تعرض للحاكم من طريق القياس الى الكتاب والسنه فنجد تناقض مصطلح الاجتهاد مع مصطلح التقليد وهو العمل بقول التعبير من غير حجة أي الابتعاد على اراء الاخرين واحكامهم ومحالة التوصل الى راي معين باللجوء الى التفكير العقلي واستنادا الى الدلائل والحجج.</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 ح. العلم والتخصص: فقد يأتي الوصف بهذه الصفة في بعض النصوص فيأتي احيانا مختصرا على عالم مشهور مع تبيان وتفصيل لنوعية العلوم التي يتقنها.</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 والعلم يعني به التمكن من المادة العلمية وفهمها بوساطة ما يمتلكه من ثقافه في العربية تؤهله للوصول الى هذه معرفه.</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p:txBody>
      </p:sp>
      <p:sp>
        <p:nvSpPr>
          <p:cNvPr id="3" name="عنصر نائب لرقم الشريحة 2"/>
          <p:cNvSpPr>
            <a:spLocks noGrp="1"/>
          </p:cNvSpPr>
          <p:nvPr>
            <p:ph type="sldNum" sz="quarter" idx="12"/>
          </p:nvPr>
        </p:nvSpPr>
        <p:spPr/>
        <p:txBody>
          <a:bodyPr/>
          <a:lstStyle/>
          <a:p>
            <a:fld id="{F3720B85-DE1D-4E0B-B3F2-CE8A25873C0B}" type="slidenum">
              <a:rPr lang="ar-SA" altLang="ar-IQ" smtClean="0"/>
              <a:pPr/>
              <a:t>15</a:t>
            </a:fld>
            <a:endParaRPr lang="ar-SA" alt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 calcmode="lin" valueType="num">
                                      <p:cBhvr additive="base">
                                        <p:cTn id="7" dur="500" fill="hold"/>
                                        <p:tgtEl>
                                          <p:spTgt spid="153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4">
                                            <p:txEl>
                                              <p:pRg st="2" end="2"/>
                                            </p:txEl>
                                          </p:spTgt>
                                        </p:tgtEl>
                                        <p:attrNameLst>
                                          <p:attrName>style.visibility</p:attrName>
                                        </p:attrNameLst>
                                      </p:cBhvr>
                                      <p:to>
                                        <p:strVal val="visible"/>
                                      </p:to>
                                    </p:set>
                                    <p:anim calcmode="lin" valueType="num">
                                      <p:cBhvr additive="base">
                                        <p:cTn id="13" dur="5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4">
                                            <p:txEl>
                                              <p:pRg st="4" end="4"/>
                                            </p:txEl>
                                          </p:spTgt>
                                        </p:tgtEl>
                                        <p:attrNameLst>
                                          <p:attrName>style.visibility</p:attrName>
                                        </p:attrNameLst>
                                      </p:cBhvr>
                                      <p:to>
                                        <p:strVal val="visible"/>
                                      </p:to>
                                    </p:set>
                                    <p:anim calcmode="lin" valueType="num">
                                      <p:cBhvr additive="base">
                                        <p:cTn id="17" dur="500" fill="hold"/>
                                        <p:tgtEl>
                                          <p:spTgt spid="1536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4">
                                            <p:txEl>
                                              <p:pRg st="6" end="6"/>
                                            </p:txEl>
                                          </p:spTgt>
                                        </p:tgtEl>
                                        <p:attrNameLst>
                                          <p:attrName>style.visibility</p:attrName>
                                        </p:attrNameLst>
                                      </p:cBhvr>
                                      <p:to>
                                        <p:strVal val="visible"/>
                                      </p:to>
                                    </p:set>
                                    <p:anim calcmode="lin" valueType="num">
                                      <p:cBhvr additive="base">
                                        <p:cTn id="23" dur="500" fill="hold"/>
                                        <p:tgtEl>
                                          <p:spTgt spid="1536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364">
                                            <p:txEl>
                                              <p:pRg st="8" end="8"/>
                                            </p:txEl>
                                          </p:spTgt>
                                        </p:tgtEl>
                                        <p:attrNameLst>
                                          <p:attrName>style.visibility</p:attrName>
                                        </p:attrNameLst>
                                      </p:cBhvr>
                                      <p:to>
                                        <p:strVal val="visible"/>
                                      </p:to>
                                    </p:set>
                                    <p:anim calcmode="lin" valueType="num">
                                      <p:cBhvr additive="base">
                                        <p:cTn id="27" dur="500" fill="hold"/>
                                        <p:tgtEl>
                                          <p:spTgt spid="1536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20688"/>
            <a:ext cx="8532440" cy="5386090"/>
          </a:xfrm>
          <a:prstGeom prst="rect">
            <a:avLst/>
          </a:prstGeom>
        </p:spPr>
        <p:txBody>
          <a:bodyPr wrap="square">
            <a:spAutoFit/>
          </a:bodyPr>
          <a:lstStyle/>
          <a:p>
            <a:pPr algn="ctr" rtl="1"/>
            <a:r>
              <a:rPr lang="ar-IQ" sz="2400" b="1" dirty="0">
                <a:solidFill>
                  <a:srgbClr val="C00000"/>
                </a:solidFill>
                <a:effectLst>
                  <a:glow rad="101600">
                    <a:schemeClr val="accent3">
                      <a:satMod val="175000"/>
                      <a:alpha val="40000"/>
                    </a:schemeClr>
                  </a:glow>
                </a:effectLst>
                <a:latin typeface="Times New Roman" panose="02020603050405020304" pitchFamily="18" charset="0"/>
                <a:cs typeface="Times New Roman" panose="02020603050405020304" pitchFamily="18" charset="0"/>
              </a:rPr>
              <a:t>دواعي التأليف </a:t>
            </a:r>
          </a:p>
          <a:p>
            <a:pPr algn="ctr" rtl="1"/>
            <a:r>
              <a:rPr lang="ar-IQ" sz="2400" b="1" dirty="0">
                <a:solidFill>
                  <a:srgbClr val="C00000"/>
                </a:solidFill>
                <a:effectLst>
                  <a:glow rad="101600">
                    <a:schemeClr val="accent3">
                      <a:satMod val="175000"/>
                      <a:alpha val="40000"/>
                    </a:schemeClr>
                  </a:glow>
                </a:effectLst>
                <a:latin typeface="Times New Roman" panose="02020603050405020304" pitchFamily="18" charset="0"/>
                <a:cs typeface="Times New Roman" panose="02020603050405020304" pitchFamily="18" charset="0"/>
              </a:rPr>
              <a:t>اختيار الموضوع</a:t>
            </a:r>
          </a:p>
          <a:p>
            <a:pPr algn="r" rtl="1"/>
            <a:endParaRPr lang="ar-IQ"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 يقول الجاحظ (ان لكل شيء من العلم ونوع من الحكمة وصنف من الادب سببا يدعو الى تأليف ما كان فيه مشتاتا ومعنى يحدو على جمع ما كان فيه متفرقا ومتى أغفل حملة الادب واهل المعرفة تميز الاخبار...)</a:t>
            </a:r>
          </a:p>
          <a:p>
            <a:pPr algn="r" rtl="1"/>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 أي ان لكل مؤلف سبب يدعو الى التأليف وهذا السبب يختلف لدى المؤلفين فكل منهم ميوله العلمية ودراسات الخاصة التي تفرض عليه التفكير بشكل يخالف فيه المؤلف الاخر ويصدر عن سبب لا يثبته السبب الذي دعا غيره من المؤلفين الى الكتابة والتأليف</a:t>
            </a:r>
          </a:p>
          <a:p>
            <a:pPr algn="r" rtl="1"/>
            <a:r>
              <a:rPr lang="ar-IQ" sz="2000" b="1" dirty="0">
                <a:latin typeface="Times New Roman" panose="02020603050405020304" pitchFamily="18" charset="0"/>
                <a:cs typeface="Times New Roman" panose="02020603050405020304" pitchFamily="18" charset="0"/>
              </a:rPr>
              <a:t> فأن دواعي التأليف عديدة ومستمرة ما دامت الحياة الفكرية مستمرة غير متوقفة.</a:t>
            </a:r>
          </a:p>
          <a:p>
            <a:pPr algn="r" rtl="1"/>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 اختيار الموضوع:</a:t>
            </a:r>
          </a:p>
          <a:p>
            <a:pPr algn="r" rtl="1"/>
            <a:r>
              <a:rPr lang="ar-IQ" sz="2000" b="1" dirty="0">
                <a:latin typeface="Times New Roman" panose="02020603050405020304" pitchFamily="18" charset="0"/>
                <a:cs typeface="Times New Roman" panose="02020603050405020304" pitchFamily="18" charset="0"/>
              </a:rPr>
              <a:t> يرتبط اختيار الموضوع بتحديده فما يكونان متلازمين لا فاصل بينهما ومرحلة واحدة لا تحمل التجزئة والفصل ويتضح ذلك في التفكير في اختيار موضوع معين يصحبه التفكير في تحديد ذلك الموضوع حدودا معينه لكي يتمكن فيما بعد من جمع ماده على اساس هذا التحديد.</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16</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ircle(in)">
                                      <p:cBhvr>
                                        <p:cTn id="3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107952" y="188915"/>
            <a:ext cx="8856663"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en-GB" altLang="ar-IQ" sz="1400">
              <a:cs typeface="Times New Roman" panose="02020603050405020304" pitchFamily="18" charset="0"/>
            </a:endParaRPr>
          </a:p>
        </p:txBody>
      </p:sp>
      <p:sp>
        <p:nvSpPr>
          <p:cNvPr id="5" name="Rectangle 4"/>
          <p:cNvSpPr/>
          <p:nvPr/>
        </p:nvSpPr>
        <p:spPr>
          <a:xfrm>
            <a:off x="277815" y="58740"/>
            <a:ext cx="8516937" cy="587853"/>
          </a:xfrm>
          <a:prstGeom prst="rect">
            <a:avLst/>
          </a:prstGeom>
        </p:spPr>
        <p:txBody>
          <a:bodyPr>
            <a:spAutoFit/>
          </a:bodyPr>
          <a:lstStyle/>
          <a:p>
            <a:pPr marL="342900" indent="-342900" algn="just">
              <a:lnSpc>
                <a:spcPct val="115000"/>
              </a:lnSpc>
              <a:defRPr/>
            </a:pPr>
            <a:r>
              <a:rPr lang="ar-QA" sz="2800" b="1" dirty="0">
                <a:solidFill>
                  <a:schemeClr val="accent2"/>
                </a:solidFill>
                <a:latin typeface="Simplified Arabic"/>
                <a:ea typeface="Times New Roman"/>
                <a:cs typeface="Simplified Arabic"/>
              </a:rPr>
              <a:t> </a:t>
            </a:r>
            <a:endParaRPr lang="en-GB" sz="2400" dirty="0">
              <a:ea typeface="Times New Roman"/>
              <a:cs typeface="Arial"/>
            </a:endParaRPr>
          </a:p>
        </p:txBody>
      </p:sp>
      <p:sp>
        <p:nvSpPr>
          <p:cNvPr id="3" name="مستطيل 2"/>
          <p:cNvSpPr/>
          <p:nvPr/>
        </p:nvSpPr>
        <p:spPr>
          <a:xfrm>
            <a:off x="0" y="760610"/>
            <a:ext cx="8686800" cy="5601533"/>
          </a:xfrm>
          <a:prstGeom prst="rect">
            <a:avLst/>
          </a:prstGeom>
        </p:spPr>
        <p:txBody>
          <a:bodyPr wrap="square">
            <a:spAutoFit/>
          </a:bodyPr>
          <a:lstStyle/>
          <a:p>
            <a:pPr algn="r" rtl="1"/>
            <a:r>
              <a:rPr lang="ar-IQ" dirty="0"/>
              <a:t> </a:t>
            </a:r>
            <a:r>
              <a:rPr lang="ar-IQ" sz="2000" b="1" dirty="0">
                <a:latin typeface="Times New Roman" panose="02020603050405020304" pitchFamily="18" charset="0"/>
                <a:cs typeface="Times New Roman" panose="02020603050405020304" pitchFamily="18" charset="0"/>
              </a:rPr>
              <a:t>وضع المؤلفون اقدامه أسس لتحديد الموضوعات وكانت ما يلي:</a:t>
            </a:r>
          </a:p>
          <a:p>
            <a:pPr algn="r" rtl="1"/>
            <a:r>
              <a:rPr lang="ar-IQ" sz="2000" b="1" dirty="0">
                <a:latin typeface="Times New Roman" panose="02020603050405020304" pitchFamily="18" charset="0"/>
                <a:cs typeface="Times New Roman" panose="02020603050405020304" pitchFamily="18" charset="0"/>
              </a:rPr>
              <a:t>‌أ.	الزمان والمكان</a:t>
            </a:r>
          </a:p>
          <a:p>
            <a:pPr algn="r" rtl="1"/>
            <a:r>
              <a:rPr lang="ar-IQ" sz="2000" b="1" dirty="0">
                <a:latin typeface="Times New Roman" panose="02020603050405020304" pitchFamily="18" charset="0"/>
                <a:cs typeface="Times New Roman" panose="02020603050405020304" pitchFamily="18" charset="0"/>
              </a:rPr>
              <a:t> عمد بعض المؤلفين   القدامى الى تحديد موضوعاتهم على اساس زمني مجمعو في هذه الكتب من المواد والاخبار يرجع الى عمر معين دون غيره ومثال على ذلك في الشعر كتاب (الروضة) للمبرد الذي يعد اول هذه الكتب التي تلتزم بالترجمة لشعراء محدثين فقط.</a:t>
            </a:r>
          </a:p>
          <a:p>
            <a:pPr algn="r" rtl="1"/>
            <a:r>
              <a:rPr lang="ar-IQ" sz="2000" b="1" dirty="0">
                <a:latin typeface="Times New Roman" panose="02020603050405020304" pitchFamily="18" charset="0"/>
                <a:cs typeface="Times New Roman" panose="02020603050405020304" pitchFamily="18" charset="0"/>
              </a:rPr>
              <a:t>‌ب.	 الصفات المشتركة:</a:t>
            </a:r>
          </a:p>
          <a:p>
            <a:pPr algn="r"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ان كثيرا من كتب التراجم القديمة سارت على أساس معين من التحديد يتمثل بوجود مشتركه تجمع بين المترجم لهم في الكتاب. فقد بدا اتجاه بالتأليف منذ القرن الثالث الهجرة يظهر اعتماد رابط اللقب والكنيه والاسم حدا لموضوع الكتاب وكذلك بعض كتب التراجم وضعت الطائفة من الادباء المعروفين بعاهة معينه وبهذا يكون الجاحظ اول من وضع لهذه الفكرة في التحديد اذ الّف (البرصان والعرجان والعميان والحولان)</a:t>
            </a:r>
          </a:p>
          <a:p>
            <a:pPr algn="just" rtl="1"/>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‌ج.	الاغراض الشعرية:</a:t>
            </a:r>
          </a:p>
          <a:p>
            <a:pPr algn="r" rtl="1"/>
            <a:r>
              <a:rPr lang="ar-IQ" sz="2000" b="1" dirty="0">
                <a:latin typeface="Times New Roman" panose="02020603050405020304" pitchFamily="18" charset="0"/>
                <a:cs typeface="Times New Roman" panose="02020603050405020304" pitchFamily="18" charset="0"/>
              </a:rPr>
              <a:t> كثير من المؤلفين القدامى الى تخصيص كتبهم بالحديث عن غرض شعري انقرضت شعري معين دون غيره وهذا يدل على ان الغرض الشعري كان اساسا من اسس التحديد عند القدامى ومن أشهر هذه الكتب كتاب(الحماسة)</a:t>
            </a:r>
          </a:p>
          <a:p>
            <a:pPr algn="r" rtl="1"/>
            <a:r>
              <a:rPr lang="ar-IQ" sz="2000" b="1" dirty="0">
                <a:latin typeface="Times New Roman" panose="02020603050405020304" pitchFamily="18" charset="0"/>
                <a:cs typeface="Times New Roman" panose="02020603050405020304" pitchFamily="18" charset="0"/>
              </a:rPr>
              <a:t> </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17</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6672" y="188642"/>
            <a:ext cx="8460432" cy="6032421"/>
          </a:xfrm>
          <a:prstGeom prst="rect">
            <a:avLst/>
          </a:prstGeom>
        </p:spPr>
        <p:txBody>
          <a:bodyPr wrap="square">
            <a:spAutoFit/>
          </a:bodyPr>
          <a:lstStyle/>
          <a:p>
            <a:pPr algn="ctr" rtl="1"/>
            <a:r>
              <a:rPr lang="ar-IQ" sz="2800" b="1" dirty="0">
                <a:solidFill>
                  <a:srgbClr val="C00000"/>
                </a:solidFill>
                <a:effectLst>
                  <a:glow rad="101600">
                    <a:schemeClr val="accent3">
                      <a:satMod val="175000"/>
                      <a:alpha val="40000"/>
                    </a:schemeClr>
                  </a:glow>
                </a:effectLst>
                <a:latin typeface="Times New Roman" panose="02020603050405020304" pitchFamily="18" charset="0"/>
                <a:cs typeface="Times New Roman" panose="02020603050405020304" pitchFamily="18" charset="0"/>
              </a:rPr>
              <a:t>الاصول (المصادر)</a:t>
            </a:r>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الاصل اللغة اساس الشيء: وهو اصطلاحا يعني الكتاب الذي يرجع اليه المؤلف والمصدر الذي يعتمده كثيرا في تأليفه</a:t>
            </a:r>
          </a:p>
          <a:p>
            <a:pPr algn="just" rtl="1"/>
            <a:r>
              <a:rPr lang="ar-IQ" sz="2000" b="1" dirty="0">
                <a:latin typeface="Times New Roman" panose="02020603050405020304" pitchFamily="18" charset="0"/>
                <a:cs typeface="Times New Roman" panose="02020603050405020304" pitchFamily="18" charset="0"/>
              </a:rPr>
              <a:t> يتضمن الاصول والمصادر عند القدامى ثلاث مسائل:</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الأولى: انواع المصادر التي اعتمدها القدامى</a:t>
            </a:r>
          </a:p>
          <a:p>
            <a:pPr algn="just" rtl="1"/>
            <a:r>
              <a:rPr lang="ar-IQ" sz="2000" b="1" dirty="0">
                <a:latin typeface="Times New Roman" panose="02020603050405020304" pitchFamily="18" charset="0"/>
                <a:cs typeface="Times New Roman" panose="02020603050405020304" pitchFamily="18" charset="0"/>
              </a:rPr>
              <a:t> الثانية: طرق التعرف عليها والعلم بمكانتها</a:t>
            </a:r>
          </a:p>
          <a:p>
            <a:pPr algn="just" rtl="1"/>
            <a:r>
              <a:rPr lang="ar-IQ" sz="2000" b="1" dirty="0">
                <a:latin typeface="Times New Roman" panose="02020603050405020304" pitchFamily="18" charset="0"/>
                <a:cs typeface="Times New Roman" panose="02020603050405020304" pitchFamily="18" charset="0"/>
              </a:rPr>
              <a:t> الثالثة: طرق جامعها وتحصيلها قبل الشروع بنقل المعلومات منها</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انواع المصادر: وهي تنقسم الى قسمين اساسيين المصادر الشفهية والتحريرية او المدونة</a:t>
            </a:r>
          </a:p>
          <a:p>
            <a:pPr algn="just" rtl="1"/>
            <a:r>
              <a:rPr lang="ar-IQ" sz="2000" b="1" dirty="0">
                <a:latin typeface="Times New Roman" panose="02020603050405020304" pitchFamily="18" charset="0"/>
                <a:cs typeface="Times New Roman" panose="02020603050405020304" pitchFamily="18" charset="0"/>
              </a:rPr>
              <a:t>أ‌.	المصادر </a:t>
            </a:r>
            <a:r>
              <a:rPr lang="ar-IQ" sz="2000" b="1" dirty="0" smtClean="0">
                <a:latin typeface="Times New Roman" panose="02020603050405020304" pitchFamily="18" charset="0"/>
                <a:cs typeface="Times New Roman" panose="02020603050405020304" pitchFamily="18" charset="0"/>
              </a:rPr>
              <a:t>الشفهية</a:t>
            </a:r>
            <a:r>
              <a:rPr lang="ar-IQ" sz="2000" b="1" dirty="0">
                <a:latin typeface="Times New Roman" panose="02020603050405020304" pitchFamily="18" charset="0"/>
                <a:cs typeface="Times New Roman" panose="02020603050405020304" pitchFamily="18" charset="0"/>
              </a:rPr>
              <a:t>: لا تقتصر على نوع واحد معين يمكن ان يأخذ المؤلف المعلومات والاخبار والنصوص عن طريق السماع المباشر للناس من ملتقطات كلام الناس) اعتماد المقابلات الشخصية مع الادباء أنفسهم او مع من له علاقة بهم وبأدبهم بقوله (انشدني ابو الفتح لنفسه...)</a:t>
            </a:r>
          </a:p>
          <a:p>
            <a:pPr algn="just" rtl="1"/>
            <a:r>
              <a:rPr lang="ar-IQ" sz="2000" b="1" dirty="0">
                <a:latin typeface="Times New Roman" panose="02020603050405020304" pitchFamily="18" charset="0"/>
                <a:cs typeface="Times New Roman" panose="02020603050405020304" pitchFamily="18" charset="0"/>
              </a:rPr>
              <a:t>ب‌.	المصادر المدونة: </a:t>
            </a:r>
          </a:p>
          <a:p>
            <a:pPr algn="just" rtl="1"/>
            <a:r>
              <a:rPr lang="ar-IQ" sz="2000" b="1" dirty="0">
                <a:latin typeface="Times New Roman" panose="02020603050405020304" pitchFamily="18" charset="0"/>
                <a:cs typeface="Times New Roman" panose="02020603050405020304" pitchFamily="18" charset="0"/>
              </a:rPr>
              <a:t>كانت الكتب المؤلفة اهم انواع المصادر المدونة وقد اعتمدها القدامى بان تكون كتابا جامعه ينقل منها المؤلف ما يقيده في تأليفه ويذكر اسم الكتاب وصاحبه ودواوين الشعراء القصائد الشعرية المنفرد الخاصة بالشعراء وفضلا عن التذكارات والتعليقات مختلفة كان المؤلفون يدونها في اماكن مختلفة من كتبهم واوراقه وقد تكون خاصه بالمؤلف نفسه هذا بالإضافة الى الرسائل المتبادلة بينهم.</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18</a:t>
            </a:fld>
            <a:endParaRPr lang="ar-SA" altLang="ar-IQ"/>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 calcmode="lin" valueType="num">
                                      <p:cBhvr additive="base">
                                        <p:cTn id="3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calcmode="lin" valueType="num">
                                      <p:cBhvr additive="base">
                                        <p:cTn id="42"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79925" y="2967040"/>
            <a:ext cx="184150" cy="923925"/>
          </a:xfrm>
          <a:prstGeom prst="rect">
            <a:avLst/>
          </a:prstGeom>
          <a:noFill/>
        </p:spPr>
        <p:txBody>
          <a:bodyPr wrap="none">
            <a:spAutoFit/>
          </a:bodyPr>
          <a:lstStyle/>
          <a:p>
            <a:pPr algn="ctr">
              <a:defRPr/>
            </a:pP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1026"/>
          <p:cNvSpPr txBox="1">
            <a:spLocks noChangeArrowheads="1"/>
          </p:cNvSpPr>
          <p:nvPr/>
        </p:nvSpPr>
        <p:spPr bwMode="auto">
          <a:xfrm>
            <a:off x="467544" y="332656"/>
            <a:ext cx="6875860" cy="597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1"/>
            <a:r>
              <a:rPr lang="ar-SA" altLang="ar-IQ" sz="2800" b="1" dirty="0">
                <a:solidFill>
                  <a:srgbClr val="FF0000"/>
                </a:solidFill>
                <a:cs typeface="Times New Roman" panose="02020603050405020304" pitchFamily="18" charset="0"/>
              </a:rPr>
              <a:t>سمات التفكير العلمي:</a:t>
            </a:r>
          </a:p>
          <a:p>
            <a:pPr algn="r" rtl="1"/>
            <a:r>
              <a:rPr lang="ar-SA" altLang="ar-IQ" sz="2800" b="1" dirty="0">
                <a:cs typeface="Times New Roman" panose="02020603050405020304" pitchFamily="18" charset="0"/>
              </a:rPr>
              <a:t>1.	</a:t>
            </a:r>
            <a:r>
              <a:rPr lang="ar-SA" altLang="ar-IQ" sz="2800" b="1" dirty="0">
                <a:solidFill>
                  <a:srgbClr val="C00000"/>
                </a:solidFill>
                <a:cs typeface="Times New Roman" panose="02020603050405020304" pitchFamily="18" charset="0"/>
              </a:rPr>
              <a:t>التراكمية</a:t>
            </a:r>
          </a:p>
          <a:p>
            <a:pPr algn="r" rtl="1"/>
            <a:r>
              <a:rPr lang="ar-SA" altLang="ar-IQ" sz="2800" b="1" dirty="0">
                <a:solidFill>
                  <a:srgbClr val="C00000"/>
                </a:solidFill>
                <a:cs typeface="Times New Roman" panose="02020603050405020304" pitchFamily="18" charset="0"/>
              </a:rPr>
              <a:t>2.	 التنظيم</a:t>
            </a:r>
          </a:p>
          <a:p>
            <a:pPr algn="r" rtl="1"/>
            <a:r>
              <a:rPr lang="ar-SA" altLang="ar-IQ" sz="2800" b="1" dirty="0">
                <a:solidFill>
                  <a:srgbClr val="C00000"/>
                </a:solidFill>
                <a:cs typeface="Times New Roman" panose="02020603050405020304" pitchFamily="18" charset="0"/>
              </a:rPr>
              <a:t>3.	 البحث عن الأسباب</a:t>
            </a:r>
          </a:p>
          <a:p>
            <a:pPr algn="r" rtl="1"/>
            <a:r>
              <a:rPr lang="ar-SA" altLang="ar-IQ" sz="2800" b="1" dirty="0">
                <a:solidFill>
                  <a:srgbClr val="C00000"/>
                </a:solidFill>
                <a:cs typeface="Times New Roman" panose="02020603050405020304" pitchFamily="18" charset="0"/>
              </a:rPr>
              <a:t>4.	 الشمولية واليقين</a:t>
            </a:r>
          </a:p>
          <a:p>
            <a:pPr algn="r" rtl="1"/>
            <a:r>
              <a:rPr lang="ar-SA" altLang="ar-IQ" sz="2800" b="1" dirty="0">
                <a:solidFill>
                  <a:srgbClr val="C00000"/>
                </a:solidFill>
                <a:cs typeface="Times New Roman" panose="02020603050405020304" pitchFamily="18" charset="0"/>
              </a:rPr>
              <a:t>5.	 الدقة والتجريب</a:t>
            </a:r>
          </a:p>
          <a:p>
            <a:pPr algn="just" rtl="1"/>
            <a:endParaRPr lang="ar-SA" altLang="ar-IQ" sz="2800" b="1" dirty="0">
              <a:solidFill>
                <a:srgbClr val="C00000"/>
              </a:solidFill>
              <a:cs typeface="Times New Roman" panose="02020603050405020304" pitchFamily="18" charset="0"/>
            </a:endParaRPr>
          </a:p>
          <a:p>
            <a:pPr algn="just" rtl="1"/>
            <a:r>
              <a:rPr lang="ar-SA" altLang="ar-IQ" sz="2800" b="1" dirty="0">
                <a:solidFill>
                  <a:srgbClr val="C00000"/>
                </a:solidFill>
                <a:cs typeface="Times New Roman" panose="02020603050405020304" pitchFamily="18" charset="0"/>
              </a:rPr>
              <a:t>تعريف التراكم اصطلاحا:</a:t>
            </a:r>
          </a:p>
          <a:p>
            <a:pPr algn="just" rtl="1"/>
            <a:r>
              <a:rPr lang="ar-SA" altLang="ar-IQ" sz="2800" b="1" dirty="0">
                <a:solidFill>
                  <a:srgbClr val="C00000"/>
                </a:solidFill>
                <a:cs typeface="Times New Roman" panose="02020603050405020304" pitchFamily="18" charset="0"/>
              </a:rPr>
              <a:t> هو مصطلح يستخدم لوصف قدره الاشياء على التراكم بمرور الوقت، ويستخدم بشكل أكثر شيوعا عند الإشارة الى الفائدة اول الدخل او نفقات الشركات، وعلى سبيل المثال تتراكم بحيث ينمو اجمالي المبلغ في ذلك الحساب بمرور الوقت وعاده ما يرتبط.</a:t>
            </a:r>
          </a:p>
        </p:txBody>
      </p:sp>
      <p:sp>
        <p:nvSpPr>
          <p:cNvPr id="3" name="عنصر نائب لرقم الشريحة 2"/>
          <p:cNvSpPr>
            <a:spLocks noGrp="1"/>
          </p:cNvSpPr>
          <p:nvPr>
            <p:ph type="sldNum" sz="quarter" idx="12"/>
          </p:nvPr>
        </p:nvSpPr>
        <p:spPr/>
        <p:txBody>
          <a:bodyPr/>
          <a:lstStyle/>
          <a:p>
            <a:fld id="{F3720B85-DE1D-4E0B-B3F2-CE8A25873C0B}" type="slidenum">
              <a:rPr lang="ar-SA" altLang="ar-IQ" smtClean="0"/>
              <a:pPr/>
              <a:t>2</a:t>
            </a:fld>
            <a:endParaRPr lang="ar-SA" altLang="ar-IQ"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additive="base">
                                        <p:cTn id="1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down)">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circle(in)">
                                      <p:cBhvr>
                                        <p:cTn id="34" dur="20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260648"/>
            <a:ext cx="6606480" cy="6124754"/>
          </a:xfrm>
          <a:prstGeom prst="rect">
            <a:avLst/>
          </a:prstGeom>
        </p:spPr>
        <p:txBody>
          <a:bodyPr wrap="square">
            <a:spAutoFit/>
          </a:bodyPr>
          <a:lstStyle/>
          <a:p>
            <a:pPr algn="r" rtl="1"/>
            <a:r>
              <a:rPr lang="ar-IQ" sz="2800" dirty="0">
                <a:solidFill>
                  <a:srgbClr val="FFC000"/>
                </a:solidFill>
                <a:latin typeface="AL-Mohanad Thick" panose="02060803050605020204" pitchFamily="18" charset="-78"/>
                <a:cs typeface="AL-Mohanad Thick" panose="02060803050605020204" pitchFamily="18" charset="-78"/>
              </a:rPr>
              <a:t>التراكمية:</a:t>
            </a:r>
          </a:p>
          <a:p>
            <a:pPr algn="just" rtl="1"/>
            <a:r>
              <a:rPr lang="ar-IQ" sz="2400" dirty="0">
                <a:latin typeface="AL-Mohanad Thick" panose="02060803050605020204" pitchFamily="18" charset="-78"/>
                <a:cs typeface="AL-Mohanad Thick" panose="02060803050605020204" pitchFamily="18" charset="-78"/>
              </a:rPr>
              <a:t> </a:t>
            </a:r>
            <a:r>
              <a:rPr lang="ar-IQ" sz="2000" dirty="0">
                <a:latin typeface="AL-Mohanad Thick" panose="02060803050605020204" pitchFamily="18" charset="-78"/>
                <a:cs typeface="AL-Mohanad Thick" panose="02060803050605020204" pitchFamily="18" charset="-78"/>
              </a:rPr>
              <a:t>العلم معرفه تراكميه، ولفظ (التراكمية) هذا يصف الطريقة التي يتطور بها العلم والتي يعلو بها صرحه؛ في المعرفة العلمية اشبه بالبناء الذي يشيد طابقا فوق طابق مع فارق اساسي هو ان سكان هذا البناء ينتقلون الى الطابق الاعلى اي انهم كلما شيدوا طابقا جديدا انتقلوا اليه وتركوا الطوابق السفلى لتكون مجرد اساس يرتكز عليه الأبناء.</a:t>
            </a:r>
          </a:p>
          <a:p>
            <a:pPr algn="just" rtl="1"/>
            <a:endParaRPr lang="ar-IQ" sz="2000" dirty="0">
              <a:latin typeface="AL-Mohanad Thick" panose="02060803050605020204" pitchFamily="18" charset="-78"/>
              <a:cs typeface="AL-Mohanad Thick" panose="02060803050605020204" pitchFamily="18" charset="-78"/>
            </a:endParaRPr>
          </a:p>
          <a:p>
            <a:pPr algn="just" rtl="1"/>
            <a:r>
              <a:rPr lang="ar-IQ" sz="2000" dirty="0">
                <a:latin typeface="AL-Mohanad Thick" panose="02060803050605020204" pitchFamily="18" charset="-78"/>
                <a:cs typeface="AL-Mohanad Thick" panose="02060803050605020204" pitchFamily="18" charset="-78"/>
              </a:rPr>
              <a:t>-ومن مظاهر البناء هو الارتكاز على اسس معينه، وذلك يكون لكل خطوه من مراحل البناء يكون لها حسابات اوليه ومن اين تأتي هذه الحسابات من خلال الوعي والخبرات التي يمر بها مرحله البناء، اي مراحل متتالية.</a:t>
            </a:r>
          </a:p>
          <a:p>
            <a:pPr algn="just" rtl="1"/>
            <a:endParaRPr lang="ar-IQ" sz="2000" dirty="0">
              <a:latin typeface="AL-Mohanad Thick" panose="02060803050605020204" pitchFamily="18" charset="-78"/>
              <a:cs typeface="AL-Mohanad Thick" panose="02060803050605020204" pitchFamily="18" charset="-78"/>
            </a:endParaRPr>
          </a:p>
          <a:p>
            <a:pPr algn="just" rtl="1"/>
            <a:r>
              <a:rPr lang="ar-IQ" sz="2000" dirty="0">
                <a:latin typeface="AL-Mohanad Thick" panose="02060803050605020204" pitchFamily="18" charset="-78"/>
                <a:cs typeface="AL-Mohanad Thick" panose="02060803050605020204" pitchFamily="18" charset="-78"/>
              </a:rPr>
              <a:t>-وتكشف لنا اسمه (التراكمية) هذه عن خاصيه اساسيه للحقيقة العلمية، هي انها نسبيه؛ في الحقيقة العلمية لا تكف عن التطور، ومهما بدأ في اي وقت ان العلم قد وصل في موضوع معين الى راي نهائي مستفيد، فان التطور سرعان ما يتجاوز هذا الراي واستفيض عنه برأي جديد</a:t>
            </a:r>
            <a:r>
              <a:rPr lang="ar-IQ" sz="2400" dirty="0">
                <a:latin typeface="AL-Mohanad Thick" panose="02060803050605020204" pitchFamily="18" charset="-78"/>
                <a:cs typeface="AL-Mohanad Thick" panose="02060803050605020204" pitchFamily="18" charset="-78"/>
              </a:rPr>
              <a:t>.</a:t>
            </a:r>
          </a:p>
          <a:p>
            <a:endParaRPr lang="ar-IQ" dirty="0"/>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3</a:t>
            </a:fld>
            <a:endParaRPr lang="ar-SA" altLang="ar-IQ"/>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anim calcmode="lin" valueType="num">
                                      <p:cBhvr>
                                        <p:cTn id="1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60648"/>
            <a:ext cx="6390456" cy="1785104"/>
          </a:xfrm>
          <a:prstGeom prst="rect">
            <a:avLst/>
          </a:prstGeom>
        </p:spPr>
        <p:txBody>
          <a:bodyPr wrap="square">
            <a:spAutoFit/>
          </a:bodyPr>
          <a:lstStyle/>
          <a:p>
            <a:pPr algn="just" rtl="1"/>
            <a:endParaRPr lang="ar-IQ" sz="2000" b="1" dirty="0">
              <a:latin typeface="Times New Roman" panose="02020603050405020304" pitchFamily="18" charset="0"/>
              <a:cs typeface="Times New Roman" panose="02020603050405020304" pitchFamily="18" charset="0"/>
            </a:endParaRPr>
          </a:p>
          <a:p>
            <a:pPr algn="just" rtl="1"/>
            <a:endParaRPr lang="ar-IQ" dirty="0">
              <a:latin typeface="Times New Roman" panose="02020603050405020304" pitchFamily="18" charset="0"/>
              <a:cs typeface="Times New Roman" panose="02020603050405020304" pitchFamily="18" charset="0"/>
            </a:endParaRPr>
          </a:p>
          <a:p>
            <a:pPr algn="just" rtl="1"/>
            <a:endParaRPr lang="ar-IQ" dirty="0"/>
          </a:p>
          <a:p>
            <a:pPr algn="just" rtl="1"/>
            <a:endParaRPr lang="ar-IQ" dirty="0"/>
          </a:p>
          <a:p>
            <a:pPr algn="just" rtl="1"/>
            <a:endParaRPr lang="ar-IQ" dirty="0"/>
          </a:p>
          <a:p>
            <a:pPr algn="just" rtl="1"/>
            <a:endParaRPr lang="ar-IQ" dirty="0"/>
          </a:p>
        </p:txBody>
      </p:sp>
      <p:sp>
        <p:nvSpPr>
          <p:cNvPr id="5" name="مستطيل 4"/>
          <p:cNvSpPr/>
          <p:nvPr/>
        </p:nvSpPr>
        <p:spPr>
          <a:xfrm>
            <a:off x="339049" y="692698"/>
            <a:ext cx="6678488" cy="3477875"/>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ومجمل القول ان المعرفة العلمية متغيرة حقا، لكن تغيرها يتخذ شكل التراكم اي اضافه الجديد الي القديم؛ ومن ثم فان نطاق المعرفة التي تنبعث من العلم يتسع باستمرار كم ان تطابق الجمل الذي يبدده العلم ينكمش باستمرار. ومن هنا يكون انتقال العلم الى مواقع جديده على الدوام علامة من علامات النص فيه بل ان النقص انما يكتب في تلك النظرة القاصرة التي تتصور ان العلم الصحيح هو الثابت مكتمل.</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ولكن في اي اتجاه يسير هذا التراكم الذي تتسم به المعرفية العلمية؟ انه في واقع الامر يسير في الاتجاهين</a:t>
            </a:r>
          </a:p>
          <a:p>
            <a:pPr algn="just" rtl="1"/>
            <a:r>
              <a:rPr lang="ar-IQ" sz="2000" b="1" dirty="0">
                <a:latin typeface="Times New Roman" panose="02020603050405020304" pitchFamily="18" charset="0"/>
                <a:cs typeface="Times New Roman" panose="02020603050405020304" pitchFamily="18" charset="0"/>
              </a:rPr>
              <a:t>أ‌.	الرأسي   والافقي، أعني اتجاه التعمق في البحث الظواهر نفسها.</a:t>
            </a:r>
          </a:p>
          <a:p>
            <a:pPr algn="just" rtl="1"/>
            <a:r>
              <a:rPr lang="ar-IQ" sz="2000" b="1" dirty="0">
                <a:latin typeface="Times New Roman" panose="02020603050405020304" pitchFamily="18" charset="0"/>
                <a:cs typeface="Times New Roman" panose="02020603050405020304" pitchFamily="18" charset="0"/>
              </a:rPr>
              <a:t>ب‌.	 اتجاه التوسع والامتداد الى بحث ظواهر جديده</a:t>
            </a:r>
            <a:r>
              <a:rPr lang="ar-IQ" dirty="0"/>
              <a:t>.</a:t>
            </a: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4</a:t>
            </a:fld>
            <a:endParaRPr lang="ar-SA" altLang="ar-IQ"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arn(inVertical)">
                                      <p:cBhvr>
                                        <p:cTn id="13" dur="500"/>
                                        <p:tgtEl>
                                          <p:spTgt spid="5">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arn(inVertical)">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02201" y="1052736"/>
            <a:ext cx="5755114" cy="2654414"/>
          </a:xfrm>
        </p:spPr>
        <p:txBody>
          <a:bodyPr/>
          <a:lstStyle/>
          <a:p>
            <a:pPr algn="just"/>
            <a:r>
              <a:rPr lang="ar-IQ" dirty="0"/>
              <a:t> </a:t>
            </a:r>
            <a:r>
              <a:rPr lang="ar-IQ" sz="2000" b="1" dirty="0">
                <a:solidFill>
                  <a:srgbClr val="FF0000"/>
                </a:solidFill>
                <a:latin typeface="Times New Roman" panose="02020603050405020304" pitchFamily="18" charset="0"/>
                <a:cs typeface="Times New Roman" panose="02020603050405020304" pitchFamily="18" charset="0"/>
              </a:rPr>
              <a:t>اما عن الاتجاه الاول الذي نستطيع ان نسميه اتجاهات رأسيا او عموديا- ففيه يعود العلم الى بحث نفس الظواهر التي سبق له ان بحثها ولكن من منظور جديد وبعد ان كشف ابعاد جديده فيها.</a:t>
            </a:r>
            <a:br>
              <a:rPr lang="ar-IQ" sz="2000" b="1" dirty="0">
                <a:solidFill>
                  <a:srgbClr val="FF0000"/>
                </a:solidFill>
                <a:latin typeface="Times New Roman" panose="02020603050405020304" pitchFamily="18" charset="0"/>
                <a:cs typeface="Times New Roman" panose="02020603050405020304" pitchFamily="18" charset="0"/>
              </a:rPr>
            </a:br>
            <a:r>
              <a:rPr lang="ar-IQ" sz="2000" b="1" dirty="0">
                <a:solidFill>
                  <a:srgbClr val="FF0000"/>
                </a:solidFill>
                <a:latin typeface="Times New Roman" panose="02020603050405020304" pitchFamily="18" charset="0"/>
                <a:cs typeface="Times New Roman" panose="02020603050405020304" pitchFamily="18" charset="0"/>
              </a:rPr>
              <a:t>-اما الاتجاه الثاني: الذي يمكن ان يسمى افقيا- فهو اتجاه العلم الى التوسع والامتداد الى ميادين جديده؛ وذلك لان العالم يبدا يتكلم حدود بنطاق محدود من الظواهر وهي وحدها التي كان يعتقد انها خاضعة لقواعد البحث العلمي، على حين ان ميادين كثيره كانت تعد اعتقد او أقدس من ان يتناولها العلم.</a:t>
            </a:r>
          </a:p>
        </p:txBody>
      </p:sp>
      <p:sp>
        <p:nvSpPr>
          <p:cNvPr id="3" name="عنوان فرعي 2"/>
          <p:cNvSpPr>
            <a:spLocks noGrp="1"/>
          </p:cNvSpPr>
          <p:nvPr>
            <p:ph type="subTitle" idx="1"/>
          </p:nvPr>
        </p:nvSpPr>
        <p:spPr>
          <a:xfrm>
            <a:off x="899593" y="3861048"/>
            <a:ext cx="6057722" cy="1728192"/>
          </a:xfrm>
        </p:spPr>
        <p:txBody>
          <a:bodyPr>
            <a:normAutofit fontScale="25000" lnSpcReduction="20000"/>
          </a:bodyPr>
          <a:lstStyle/>
          <a:p>
            <a:r>
              <a:rPr lang="ar-IQ" sz="8000" b="1" dirty="0">
                <a:solidFill>
                  <a:schemeClr val="tx1"/>
                </a:solidFill>
                <a:latin typeface="Times New Roman" panose="02020603050405020304" pitchFamily="18" charset="0"/>
                <a:cs typeface="Times New Roman" panose="02020603050405020304" pitchFamily="18" charset="0"/>
              </a:rPr>
              <a:t>التنظيم اصطلاحا:</a:t>
            </a:r>
          </a:p>
          <a:p>
            <a:pPr algn="just"/>
            <a:r>
              <a:rPr lang="ar-IQ" sz="8000" b="1" dirty="0">
                <a:solidFill>
                  <a:schemeClr val="tx1"/>
                </a:solidFill>
                <a:latin typeface="Times New Roman" panose="02020603050405020304" pitchFamily="18" charset="0"/>
                <a:cs typeface="Times New Roman" panose="02020603050405020304" pitchFamily="18" charset="0"/>
              </a:rPr>
              <a:t> هو جماعه ترتبط في بعضهم البعض علاقة رسميه من اجل تحقيق الاهداف التي نشأت من اجلها منه تلك المنظمة حيث من الممكن ان تكون المنظمة صناعيه او تعليميه او تجاريه او رياضيه او سياسية.</a:t>
            </a:r>
            <a:endParaRPr lang="ar-IQ" sz="8000" b="1" dirty="0">
              <a:latin typeface="Times New Roman" panose="02020603050405020304" pitchFamily="18" charset="0"/>
              <a:cs typeface="Times New Roman" panose="02020603050405020304" pitchFamily="18" charset="0"/>
            </a:endParaRPr>
          </a:p>
          <a:p>
            <a:pPr algn="just"/>
            <a:endParaRPr lang="ar-IQ" dirty="0"/>
          </a:p>
        </p:txBody>
      </p:sp>
      <p:sp>
        <p:nvSpPr>
          <p:cNvPr id="8" name="شكل بيضاوي 7"/>
          <p:cNvSpPr/>
          <p:nvPr/>
        </p:nvSpPr>
        <p:spPr>
          <a:xfrm>
            <a:off x="8347834" y="6184452"/>
            <a:ext cx="546784" cy="562712"/>
          </a:xfrm>
          <a:prstGeom prst="ellipse">
            <a:avLst/>
          </a:prstGeom>
          <a:solidFill>
            <a:srgbClr val="FFFF00"/>
          </a:solidFill>
          <a:effectLst>
            <a:glow rad="101600">
              <a:srgbClr val="FF0000">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IQ"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عنصر نائب لرقم الشريحة 4"/>
          <p:cNvSpPr>
            <a:spLocks noGrp="1"/>
          </p:cNvSpPr>
          <p:nvPr>
            <p:ph type="sldNum" sz="quarter" idx="12"/>
          </p:nvPr>
        </p:nvSpPr>
        <p:spPr>
          <a:xfrm>
            <a:off x="8388424" y="6309322"/>
            <a:ext cx="512638" cy="365125"/>
          </a:xfrm>
        </p:spPr>
        <p:txBody>
          <a:bodyPr/>
          <a:lstStyle/>
          <a:p>
            <a:pPr algn="ctr"/>
            <a:fld id="{93DAA3D0-84A0-45B8-BCE3-9AB57DE2DF0A}" type="slidenum">
              <a:rPr lang="ar-SA" altLang="ar-IQ" sz="1800" b="1">
                <a:solidFill>
                  <a:schemeClr val="tx1"/>
                </a:solidFill>
                <a:cs typeface="AF_Taif Normal" pitchFamily="2" charset="-78"/>
              </a:rPr>
              <a:pPr algn="ctr"/>
              <a:t>5</a:t>
            </a:fld>
            <a:endParaRPr lang="ar-SA" altLang="ar-IQ" sz="1800" b="1" dirty="0">
              <a:solidFill>
                <a:schemeClr val="tx1"/>
              </a:solidFill>
              <a:cs typeface="AF_Taif Normal" pitchFamily="2" charset="-78"/>
            </a:endParaRPr>
          </a:p>
        </p:txBody>
      </p:sp>
    </p:spTree>
    <p:extLst>
      <p:ext uri="{BB962C8B-B14F-4D97-AF65-F5344CB8AC3E}">
        <p14:creationId xmlns:p14="http://schemas.microsoft.com/office/powerpoint/2010/main" val="327484060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83568" y="116632"/>
            <a:ext cx="6462464" cy="8771632"/>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 قد عرف الباحثون التنظيم.</a:t>
            </a:r>
          </a:p>
          <a:p>
            <a:pPr algn="just" rtl="1"/>
            <a:r>
              <a:rPr lang="ar-IQ" sz="2000" b="1" dirty="0">
                <a:latin typeface="Times New Roman" panose="02020603050405020304" pitchFamily="18" charset="0"/>
                <a:cs typeface="Times New Roman" panose="02020603050405020304" pitchFamily="18" charset="0"/>
              </a:rPr>
              <a:t>1.	عرف لينال </a:t>
            </a:r>
            <a:r>
              <a:rPr lang="ar-IQ" sz="2000" b="1" dirty="0" err="1">
                <a:latin typeface="Times New Roman" panose="02020603050405020304" pitchFamily="18" charset="0"/>
                <a:cs typeface="Times New Roman" panose="02020603050405020304" pitchFamily="18" charset="0"/>
              </a:rPr>
              <a:t>ابرويك</a:t>
            </a:r>
            <a:r>
              <a:rPr lang="ar-IQ" sz="2000" b="1" dirty="0">
                <a:latin typeface="Times New Roman" panose="02020603050405020304" pitchFamily="18" charset="0"/>
                <a:cs typeface="Times New Roman" panose="02020603050405020304" pitchFamily="18" charset="0"/>
              </a:rPr>
              <a:t> التنظيم بانه العمل على تحديد وجوه النشاط من اجل تحقيق الاهداف وترتيبها علي شكل مجموعات من اجل اسنادها الى عده اشخاص.</a:t>
            </a:r>
          </a:p>
          <a:p>
            <a:pPr algn="just" rtl="1"/>
            <a:r>
              <a:rPr lang="ar-IQ" sz="2000" b="1" dirty="0">
                <a:latin typeface="Times New Roman" panose="02020603050405020304" pitchFamily="18" charset="0"/>
                <a:cs typeface="Times New Roman" panose="02020603050405020304" pitchFamily="18" charset="0"/>
              </a:rPr>
              <a:t>2.	 عرف </a:t>
            </a:r>
            <a:r>
              <a:rPr lang="ar-IQ" sz="2000" b="1" dirty="0" err="1">
                <a:latin typeface="Times New Roman" panose="02020603050405020304" pitchFamily="18" charset="0"/>
                <a:cs typeface="Times New Roman" panose="02020603050405020304" pitchFamily="18" charset="0"/>
              </a:rPr>
              <a:t>شيستر</a:t>
            </a:r>
            <a:r>
              <a:rPr lang="ar-IQ" sz="2000" b="1" dirty="0">
                <a:latin typeface="Times New Roman" panose="02020603050405020304" pitchFamily="18" charset="0"/>
                <a:cs typeface="Times New Roman" panose="02020603050405020304" pitchFamily="18" charset="0"/>
              </a:rPr>
              <a:t> برنارد التنظيم بانه نظام من عدد من النشاطات التعاونية والتي تتم عن وعي وقصد على طريق شخص واحد او أكثر، حيث يساعد التنظيم على ابراز المساهم الفعلية للفرد في عمله.</a:t>
            </a:r>
          </a:p>
          <a:p>
            <a:pPr algn="just" rtl="1"/>
            <a:r>
              <a:rPr lang="ar-IQ" sz="2000" b="1" dirty="0">
                <a:latin typeface="Times New Roman" panose="02020603050405020304" pitchFamily="18" charset="0"/>
                <a:cs typeface="Times New Roman" panose="02020603050405020304" pitchFamily="18" charset="0"/>
              </a:rPr>
              <a:t>3.	 عرف سايمون التنظيم بانه انما سياسية وسلوكيه تستخدم من اجل تحقيق التعقل الإنساني.    </a:t>
            </a:r>
          </a:p>
          <a:p>
            <a:pPr algn="just" rtl="1"/>
            <a:endParaRPr lang="ar-IQ" dirty="0"/>
          </a:p>
          <a:p>
            <a:pPr algn="just" rtl="1"/>
            <a:r>
              <a:rPr lang="ar-IQ" sz="2000" b="1" dirty="0">
                <a:latin typeface="Times New Roman" panose="02020603050405020304" pitchFamily="18" charset="0"/>
                <a:cs typeface="Times New Roman" panose="02020603050405020304" pitchFamily="18" charset="0"/>
              </a:rPr>
              <a:t>- التنظيم:</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في كل لحظه من حياتنا الواعية يستمر تفكيرنا، ويعمل عقلنا بلا انقطاع. ولكن نوع التفكير الذي نسميه (علما) لا يمثل الا قدرا ضئيلاً من هذا التفكير الذي يعمل بدون توقف.</a:t>
            </a:r>
          </a:p>
          <a:p>
            <a:pPr algn="just" rtl="1"/>
            <a:r>
              <a:rPr lang="ar-IQ" sz="2000" b="1" dirty="0">
                <a:latin typeface="Times New Roman" panose="02020603050405020304" pitchFamily="18" charset="0"/>
                <a:cs typeface="Times New Roman" panose="02020603050405020304" pitchFamily="18" charset="0"/>
              </a:rPr>
              <a:t> ذلك لان عقولنا في جزء كبير من نشاطها لا تعمل بطريقه منهجيه منظمه، وانما تسير بطريقه أقرب الى التلقائية والعفوية، وكثير ما يكون نشاطها مجرد رد فعل على المواقف التي تواجهها، دون اي تخطيط او تدبير.</a:t>
            </a:r>
          </a:p>
          <a:p>
            <a:pPr algn="just" rtl="1"/>
            <a:r>
              <a:rPr lang="ar-IQ" sz="2000" b="1" dirty="0">
                <a:latin typeface="Times New Roman" panose="02020603050405020304" pitchFamily="18" charset="0"/>
                <a:cs typeface="Times New Roman" panose="02020603050405020304" pitchFamily="18" charset="0"/>
              </a:rPr>
              <a:t>(فان التنظيم يكون على مستوى اعلى من بعد التفكير، ولذلك تساعد على ترتيب افكارنا بعد ان تكون مبعثره غير منتظمة، وهذا التنظيم يعمل حسب أفكار التي مرة في مخيلتنا وبعد ذلك ينظمها حسب مستويات الاحداث التي مرة من خلال التفكير.) </a:t>
            </a:r>
          </a:p>
          <a:p>
            <a:pPr algn="just" rtl="1"/>
            <a:endParaRPr lang="ar-IQ" dirty="0"/>
          </a:p>
          <a:p>
            <a:pPr algn="just" rtl="1"/>
            <a:endParaRPr lang="ar-IQ" dirty="0"/>
          </a:p>
          <a:p>
            <a:pPr algn="just" rtl="1"/>
            <a:endParaRPr lang="ar-IQ" dirty="0"/>
          </a:p>
          <a:p>
            <a:pPr algn="just" rtl="1"/>
            <a:endParaRPr lang="ar-IQ" dirty="0"/>
          </a:p>
          <a:p>
            <a:pPr algn="just" rtl="1"/>
            <a:endParaRPr lang="ar-IQ" dirty="0"/>
          </a:p>
          <a:p>
            <a:pPr algn="just" rtl="1"/>
            <a:endParaRPr lang="ar-IQ" dirty="0"/>
          </a:p>
          <a:p>
            <a:pPr algn="just" rtl="1"/>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6</a:t>
            </a:fld>
            <a:endParaRPr lang="ar-SA" altLang="ar-IQ"/>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4"/>
            <a:ext cx="6912768" cy="2954655"/>
          </a:xfrm>
          <a:prstGeom prst="rect">
            <a:avLst/>
          </a:prstGeom>
        </p:spPr>
        <p:txBody>
          <a:bodyPr wrap="square">
            <a:spAutoFit/>
          </a:bodyPr>
          <a:lstStyle/>
          <a:p>
            <a:pPr algn="just" rtl="1"/>
            <a:r>
              <a:rPr lang="ar-IQ" dirty="0">
                <a:latin typeface="29LT Bukra Bold Italic" panose="000B0903020204020204" pitchFamily="34" charset="-78"/>
                <a:cs typeface="29LT Bukra Bold Italic" panose="000B0903020204020204" pitchFamily="34" charset="-78"/>
              </a:rPr>
              <a:t> </a:t>
            </a:r>
            <a:r>
              <a:rPr lang="ar-IQ" sz="2400" b="1" dirty="0">
                <a:latin typeface="Times New Roman" panose="02020603050405020304" pitchFamily="18" charset="0"/>
                <a:cs typeface="Times New Roman" panose="02020603050405020304" pitchFamily="18" charset="0"/>
              </a:rPr>
              <a:t>ام التفكير العلمي فمن اهم الصفات التنظيم، اي اننا لا نترك افكارنا تسير حرة طليقة، وانما نرتبها بطريقه محدده، وننظمها عن وعي، ونبذل جهداً مقصودا من اجل تحقيق أفضل تخطيط ممكن للطريقة التي تفكر بها.</a:t>
            </a:r>
          </a:p>
          <a:p>
            <a:pPr algn="just" rtl="1"/>
            <a:endParaRPr lang="ar-IQ" sz="2400" b="1" dirty="0">
              <a:latin typeface="Times New Roman" panose="02020603050405020304" pitchFamily="18" charset="0"/>
              <a:cs typeface="Times New Roman" panose="02020603050405020304" pitchFamily="18" charset="0"/>
            </a:endParaRPr>
          </a:p>
          <a:p>
            <a:pPr algn="just" rtl="1"/>
            <a:r>
              <a:rPr lang="ar-IQ" sz="2400" b="1" dirty="0">
                <a:latin typeface="Times New Roman" panose="02020603050405020304" pitchFamily="18" charset="0"/>
                <a:cs typeface="Times New Roman" panose="02020603050405020304" pitchFamily="18" charset="0"/>
              </a:rPr>
              <a:t> ولكي نصل الى هذا التنظيم تنظيم يتبقى ان نتغلب على كثير من عادتنا اليومية الشائعة.</a:t>
            </a:r>
          </a:p>
          <a:p>
            <a:pPr algn="just" rtl="1"/>
            <a:endParaRPr lang="ar-IQ" dirty="0">
              <a:latin typeface="29LT Bukra Bold Italic" panose="000B0903020204020204" pitchFamily="34" charset="-78"/>
              <a:cs typeface="29LT Bukra Bold Italic" panose="000B0903020204020204" pitchFamily="34" charset="-78"/>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7</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548680"/>
            <a:ext cx="8640960" cy="7017306"/>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ومن تلك السمات التي وصفها التنظيم المنهجي في العالم.</a:t>
            </a:r>
          </a:p>
          <a:p>
            <a:pPr algn="just" rtl="1"/>
            <a:r>
              <a:rPr lang="ar-IQ" sz="2000" b="1" dirty="0">
                <a:latin typeface="Times New Roman" panose="02020603050405020304" pitchFamily="18" charset="0"/>
                <a:cs typeface="Times New Roman" panose="02020603050405020304" pitchFamily="18" charset="0"/>
              </a:rPr>
              <a:t>1.	فالمنهج العلمي يبدأ بمرحلة ملاحظة منظمة للظواهر الطبيعية التي يراد بحثها، ......، عملية اختيار وانتقاء وعزل للوقائع التي تهم الباحث في ميدان عمله، ......، بل ان الواقعة او الظاهرة الواحدة تناولها من زوايا متعددة.</a:t>
            </a:r>
          </a:p>
          <a:p>
            <a:pPr algn="just" rtl="1"/>
            <a:r>
              <a:rPr lang="ar-IQ" sz="2000" b="1" dirty="0">
                <a:latin typeface="Times New Roman" panose="02020603050405020304" pitchFamily="18" charset="0"/>
                <a:cs typeface="Times New Roman" panose="02020603050405020304" pitchFamily="18" charset="0"/>
              </a:rPr>
              <a:t>2.	 ومن الجدير بالذكر ان الملاحظة الحسية المباشرة نادراً ما تستخدم في العلم المعاصر. صحيح انها في أوائل العصر الحديث كانت الوسيلة التي يلجأ اليها العلماء، والتي يدعلوا اليها فلاسفة العلم من اجل جمع المعلومات عن الواقع.</a:t>
            </a:r>
          </a:p>
          <a:p>
            <a:pPr algn="just" rtl="1"/>
            <a:r>
              <a:rPr lang="ar-IQ" sz="2000" b="1" dirty="0">
                <a:latin typeface="Times New Roman" panose="02020603050405020304" pitchFamily="18" charset="0"/>
                <a:cs typeface="Times New Roman" panose="02020603050405020304" pitchFamily="18" charset="0"/>
              </a:rPr>
              <a:t>3.	وتأتي بعد الملاحظة مرحله التجريب، حيث توضع الظواهر في ظروف يمكن التحكم فيها، مع تنويع هذه الظروف كما أمكن. وقد اصبحت التجارب العلمية بدورها امرا شديداً التعقيد في عصرنا هذا، ولكن لا تمثل المرحلة النهائية في العالم، بال تظل مرحله اوليه.</a:t>
            </a:r>
          </a:p>
          <a:p>
            <a:pPr algn="just" rtl="1"/>
            <a:r>
              <a:rPr lang="ar-IQ" sz="2000" b="1" dirty="0">
                <a:latin typeface="Times New Roman" panose="02020603050405020304" pitchFamily="18" charset="0"/>
                <a:cs typeface="Times New Roman" panose="02020603050405020304" pitchFamily="18" charset="0"/>
              </a:rPr>
              <a:t>4.	 وفي المرحلة التالية يستيقن العلم بتلك القوانين الجزئية المتعددة التي تم الوصول اليها في مرحله التجريبية فضمها كلها في نظريه واحده.</a:t>
            </a:r>
          </a:p>
          <a:p>
            <a:pPr algn="just" rtl="1"/>
            <a:r>
              <a:rPr lang="ar-IQ" sz="2000" b="1" dirty="0">
                <a:latin typeface="Times New Roman" panose="02020603050405020304" pitchFamily="18" charset="0"/>
                <a:cs typeface="Times New Roman" panose="02020603050405020304" pitchFamily="18" charset="0"/>
              </a:rPr>
              <a:t> وهكذا فان (نيوتن) قد استعانة بكل القوانين التي تم كشفها عن طريق تجارب جاليليو وباسكال </a:t>
            </a:r>
            <a:r>
              <a:rPr lang="ar-IQ" sz="2000" b="1" dirty="0" err="1">
                <a:latin typeface="Times New Roman" panose="02020603050405020304" pitchFamily="18" charset="0"/>
                <a:cs typeface="Times New Roman" panose="02020603050405020304" pitchFamily="18" charset="0"/>
              </a:rPr>
              <a:t>وهيجينز</a:t>
            </a:r>
            <a:r>
              <a:rPr lang="ar-IQ" sz="2000" b="1" dirty="0">
                <a:latin typeface="Times New Roman" panose="02020603050405020304" pitchFamily="18" charset="0"/>
                <a:cs typeface="Times New Roman" panose="02020603050405020304" pitchFamily="18" charset="0"/>
              </a:rPr>
              <a:t> وغيرهم من العلماء السابقين عليه، لكي يضعها كلها في نظريه عامه هي نظريه الجاذبية او (قانون الجاذبية بالمعنى العام لهذا اللفظ)</a:t>
            </a:r>
          </a:p>
          <a:p>
            <a:pPr algn="just" rtl="1"/>
            <a:r>
              <a:rPr lang="ar-IQ" sz="2000" b="1" dirty="0">
                <a:latin typeface="Times New Roman" panose="02020603050405020304" pitchFamily="18" charset="0"/>
                <a:cs typeface="Times New Roman" panose="02020603050405020304" pitchFamily="18" charset="0"/>
              </a:rPr>
              <a:t>5.	 وفي كثير من الحالات يلجأ العلم، بعد الوصول الى النظرية العامة الى الاستنباط العقلي اذ يتخذ من النظرية ارتكاز او مقدمه أولى، واستخلص منها، بأساليب منطقيه ورياضيه، وما يمكن ان يترتب عليها من نتائج.  وبعد ذلك يقوم مرة أخرى بأجراء تجارب من نوع جديد.</a:t>
            </a:r>
          </a:p>
          <a:p>
            <a:endParaRPr lang="ar-IQ" dirty="0"/>
          </a:p>
          <a:p>
            <a:endParaRPr lang="ar-IQ" dirty="0"/>
          </a:p>
          <a:p>
            <a:endParaRPr lang="ar-IQ" dirty="0"/>
          </a:p>
          <a:p>
            <a:endParaRPr lang="ar-IQ" dirty="0"/>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8</a:t>
            </a:fld>
            <a:endParaRPr lang="ar-SA" altLang="ar-IQ"/>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17695"/>
            <a:ext cx="8712968" cy="5632311"/>
          </a:xfrm>
          <a:prstGeom prst="rect">
            <a:avLst/>
          </a:prstGeom>
        </p:spPr>
        <p:txBody>
          <a:bodyPr wrap="square">
            <a:spAutoFit/>
          </a:bodyPr>
          <a:lstStyle/>
          <a:p>
            <a:pPr algn="just" rtl="1"/>
            <a:r>
              <a:rPr lang="ar-IQ" dirty="0"/>
              <a:t>*	</a:t>
            </a:r>
            <a:r>
              <a:rPr lang="ar-IQ" b="1" dirty="0">
                <a:latin typeface="Times New Roman" panose="02020603050405020304" pitchFamily="18" charset="0"/>
                <a:cs typeface="Times New Roman" panose="02020603050405020304" pitchFamily="18" charset="0"/>
              </a:rPr>
              <a:t>سمات التفكير العمي</a:t>
            </a:r>
          </a:p>
          <a:p>
            <a:pPr algn="just" rtl="1"/>
            <a:r>
              <a:rPr lang="ar-IQ" b="1" dirty="0">
                <a:latin typeface="Times New Roman" panose="02020603050405020304" pitchFamily="18" charset="0"/>
                <a:cs typeface="Times New Roman" panose="02020603050405020304" pitchFamily="18" charset="0"/>
              </a:rPr>
              <a:t>البحث عن الأسباب</a:t>
            </a:r>
          </a:p>
          <a:p>
            <a:pPr algn="just" rtl="1"/>
            <a:r>
              <a:rPr lang="ar-IQ" b="1" dirty="0">
                <a:latin typeface="Times New Roman" panose="02020603050405020304" pitchFamily="18" charset="0"/>
                <a:cs typeface="Times New Roman" panose="02020603050405020304" pitchFamily="18" charset="0"/>
              </a:rPr>
              <a:t> لا يكون النشاط العقلي للإنسان علما بالمعنى الصحيح الا إذا استهدف فهم الظواهر وتعليقها. ولا تكون الظاهرة مفهومة بالمعنى العلمي لهذه الكلمة الا إذا توصلنا الى معرفه اسبابها وهذا البحث عن الاسباب له هدفان.</a:t>
            </a:r>
          </a:p>
          <a:p>
            <a:pPr algn="just" rtl="1"/>
            <a:r>
              <a:rPr lang="ar-IQ" b="1" dirty="0">
                <a:latin typeface="Times New Roman" panose="02020603050405020304" pitchFamily="18" charset="0"/>
                <a:cs typeface="Times New Roman" panose="02020603050405020304" pitchFamily="18" charset="0"/>
              </a:rPr>
              <a:t>أ‌.	الهدف الأول هو إرضاء الميل النظري لدى الانسان او ذلك </a:t>
            </a:r>
            <a:r>
              <a:rPr lang="ar-IQ" b="1" dirty="0" err="1">
                <a:latin typeface="Times New Roman" panose="02020603050405020304" pitchFamily="18" charset="0"/>
                <a:cs typeface="Times New Roman" panose="02020603050405020304" pitchFamily="18" charset="0"/>
              </a:rPr>
              <a:t>التروع</a:t>
            </a:r>
            <a:r>
              <a:rPr lang="ar-IQ" b="1" dirty="0">
                <a:latin typeface="Times New Roman" panose="02020603050405020304" pitchFamily="18" charset="0"/>
                <a:cs typeface="Times New Roman" panose="02020603050405020304" pitchFamily="18" charset="0"/>
              </a:rPr>
              <a:t> الذي يدفعه الى البحث عن التعليل كل شيء.</a:t>
            </a:r>
          </a:p>
          <a:p>
            <a:pPr algn="just" rtl="1"/>
            <a:r>
              <a:rPr lang="ar-IQ" b="1" dirty="0">
                <a:latin typeface="Times New Roman" panose="02020603050405020304" pitchFamily="18" charset="0"/>
                <a:cs typeface="Times New Roman" panose="02020603050405020304" pitchFamily="18" charset="0"/>
              </a:rPr>
              <a:t>ب‌.	 الاعتقاد بان ما عرفت الاسباب ليس لها تأثير علمي وهو اعتقاد واهم من ذلك لان معرفه اسباب الظواهر هي التي تمكننا من ان نتحكم فيها على نحو أفضل ونصل الى نتائج عمليه عند انجح بكثير من تلك التي نصل اليها بالخبر والممارسة.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انواع الاسباب عند اليونانيين</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عند اليونان ظهر مفهوم معقد لفكرة (السبب) (والسببية) على الرغم من ان اهتمامهم الشديد بهذا الموضوع وزيادهم له. وقد لخص فيلسوف هم الكبير (ارسطو) اراء اليونانيين عليه بالإضافة الى آرائه الخاصة حول الموضوع فذكر انه هناك انواع اربعه من الاسباب وهي (السبب المادي، والسبب الصوري، السبب الفاعل الغائية)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لذلك كان من الطبيعي ان نستبعد كل انواع الاسباب الاخرى وخاصه الاسباب الغائية من مجال العلم الحديث عند بداية ظهوره بحيث يقتصر البحث على (الاسباب الفاعلة) وتظهر الطبيعة على انها سلسله متشابك من الحوادث التي يؤثر كل مها في الاخرى ويتأثر بها ويرتبط في ما بينها في رابطه السببية واصبح هدف العالم هو ان يكتشف بأساليب مقنعة للعقل عن الاسباب الظواهر من اجل السيطرة عليها عقليا والتعليل وعمليا بالتشكيك او التحوير.</a:t>
            </a:r>
          </a:p>
          <a:p>
            <a:pPr algn="just" rtl="1"/>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9</a:t>
            </a:fld>
            <a:endParaRPr lang="ar-SA" altLang="ar-IQ"/>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heel(1)">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1000"/>
                                        <p:tgtEl>
                                          <p:spTgt spid="3">
                                            <p:txEl>
                                              <p:pRg st="10" end="10"/>
                                            </p:txEl>
                                          </p:spTgt>
                                        </p:tgtEl>
                                      </p:cBhvr>
                                    </p:animEffect>
                                    <p:anim calcmode="lin" valueType="num">
                                      <p:cBhvr>
                                        <p:cTn id="3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1062</TotalTime>
  <Words>1330</Words>
  <Application>Microsoft Office PowerPoint</Application>
  <PresentationFormat>عرض على الشاشة (4:3)</PresentationFormat>
  <Paragraphs>239</Paragraphs>
  <Slides>18</Slides>
  <Notes>4</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18</vt:i4>
      </vt:variant>
    </vt:vector>
  </HeadingPairs>
  <TitlesOfParts>
    <vt:vector size="31" baseType="lpstr">
      <vt:lpstr>29LT Bukra Bold Italic</vt:lpstr>
      <vt:lpstr>AF_Taif Normal</vt:lpstr>
      <vt:lpstr>AL-Mohanad Thick</vt:lpstr>
      <vt:lpstr>Arial</vt:lpstr>
      <vt:lpstr>Calibri</vt:lpstr>
      <vt:lpstr>PT Bold Heading</vt:lpstr>
      <vt:lpstr>Simplified Arabic</vt:lpstr>
      <vt:lpstr>Tahoma</vt:lpstr>
      <vt:lpstr>Times New Roman</vt:lpstr>
      <vt:lpstr>Trebuchet MS</vt:lpstr>
      <vt:lpstr>Wingdings</vt:lpstr>
      <vt:lpstr>Wingdings 3</vt:lpstr>
      <vt:lpstr>واجهة</vt:lpstr>
      <vt:lpstr>عرض تقديمي في PowerPoint</vt:lpstr>
      <vt:lpstr>عرض تقديمي في PowerPoint</vt:lpstr>
      <vt:lpstr>عرض تقديمي في PowerPoint</vt:lpstr>
      <vt:lpstr>عرض تقديمي في PowerPoint</vt:lpstr>
      <vt:lpstr> اما عن الاتجاه الاول الذي نستطيع ان نسميه اتجاهات رأسيا او عموديا- ففيه يعود العلم الى بحث نفس الظواهر التي سبق له ان بحثها ولكن من منظور جديد وبعد ان كشف ابعاد جديده فيها. -اما الاتجاه الثاني: الذي يمكن ان يسمى افقيا- فهو اتجاه العلم الى التوسع والامتداد الى ميادين جديده؛ وذلك لان العالم يبدا يتكلم حدود بنطاق محدود من الظواهر وهي وحدها التي كان يعتقد انها خاضعة لقواعد البحث العلمي، على حين ان ميادين كثيره كانت تعد اعتقد او أقدس من ان يتناولها العلم.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Donia</dc:creator>
  <cp:lastModifiedBy>ANWR FADLL</cp:lastModifiedBy>
  <cp:revision>67</cp:revision>
  <dcterms:created xsi:type="dcterms:W3CDTF">2016-12-18T19:13:11Z</dcterms:created>
  <dcterms:modified xsi:type="dcterms:W3CDTF">2019-11-10T15:38:44Z</dcterms:modified>
</cp:coreProperties>
</file>